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0080625" cy="7559675"/>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48" y="-90"/>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ru-RU" sz="3200" b="0" strike="noStrike" spc="-1">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30"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
        <p:nvSpPr>
          <p:cNvPr id="31"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33" name="PlaceHolder 2"/>
          <p:cNvSpPr>
            <a:spLocks noGrp="1"/>
          </p:cNvSpPr>
          <p:nvPr>
            <p:ph type="body"/>
          </p:nvPr>
        </p:nvSpPr>
        <p:spPr>
          <a:xfrm>
            <a:off x="50400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34" name="PlaceHolder 3"/>
          <p:cNvSpPr>
            <a:spLocks noGrp="1"/>
          </p:cNvSpPr>
          <p:nvPr>
            <p:ph type="body"/>
          </p:nvPr>
        </p:nvSpPr>
        <p:spPr>
          <a:xfrm>
            <a:off x="357156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35" name="PlaceHolder 4"/>
          <p:cNvSpPr>
            <a:spLocks noGrp="1"/>
          </p:cNvSpPr>
          <p:nvPr>
            <p:ph type="body"/>
          </p:nvPr>
        </p:nvSpPr>
        <p:spPr>
          <a:xfrm>
            <a:off x="663912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36" name="PlaceHolder 5"/>
          <p:cNvSpPr>
            <a:spLocks noGrp="1"/>
          </p:cNvSpPr>
          <p:nvPr>
            <p:ph type="body"/>
          </p:nvPr>
        </p:nvSpPr>
        <p:spPr>
          <a:xfrm>
            <a:off x="50400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37" name="PlaceHolder 6"/>
          <p:cNvSpPr>
            <a:spLocks noGrp="1"/>
          </p:cNvSpPr>
          <p:nvPr>
            <p:ph type="body"/>
          </p:nvPr>
        </p:nvSpPr>
        <p:spPr>
          <a:xfrm>
            <a:off x="357156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38" name="PlaceHolder 7"/>
          <p:cNvSpPr>
            <a:spLocks noGrp="1"/>
          </p:cNvSpPr>
          <p:nvPr>
            <p:ph type="body"/>
          </p:nvPr>
        </p:nvSpPr>
        <p:spPr>
          <a:xfrm>
            <a:off x="6639120" y="4058640"/>
            <a:ext cx="2921040" cy="2090880"/>
          </a:xfrm>
          <a:prstGeom prst="rect">
            <a:avLst/>
          </a:prstGeom>
        </p:spPr>
        <p:txBody>
          <a:bodyPr lIns="0" tIns="0" rIns="0" bIns="0">
            <a:normAutofit fontScale="88000"/>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43"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45"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47"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48"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52"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53"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
        <p:nvSpPr>
          <p:cNvPr id="54"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56"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58"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60"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61"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62"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64"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ru-RU" sz="3200" b="0" strike="noStrike" spc="-1">
              <a:latin typeface="Arial"/>
            </a:endParaRPr>
          </a:p>
        </p:txBody>
      </p:sp>
      <p:sp>
        <p:nvSpPr>
          <p:cNvPr id="65"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67"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6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69"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
        <p:nvSpPr>
          <p:cNvPr id="70"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72" name="PlaceHolder 2"/>
          <p:cNvSpPr>
            <a:spLocks noGrp="1"/>
          </p:cNvSpPr>
          <p:nvPr>
            <p:ph type="body"/>
          </p:nvPr>
        </p:nvSpPr>
        <p:spPr>
          <a:xfrm>
            <a:off x="50400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73" name="PlaceHolder 3"/>
          <p:cNvSpPr>
            <a:spLocks noGrp="1"/>
          </p:cNvSpPr>
          <p:nvPr>
            <p:ph type="body"/>
          </p:nvPr>
        </p:nvSpPr>
        <p:spPr>
          <a:xfrm>
            <a:off x="357156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74" name="PlaceHolder 4"/>
          <p:cNvSpPr>
            <a:spLocks noGrp="1"/>
          </p:cNvSpPr>
          <p:nvPr>
            <p:ph type="body"/>
          </p:nvPr>
        </p:nvSpPr>
        <p:spPr>
          <a:xfrm>
            <a:off x="663912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75" name="PlaceHolder 5"/>
          <p:cNvSpPr>
            <a:spLocks noGrp="1"/>
          </p:cNvSpPr>
          <p:nvPr>
            <p:ph type="body"/>
          </p:nvPr>
        </p:nvSpPr>
        <p:spPr>
          <a:xfrm>
            <a:off x="50400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76" name="PlaceHolder 6"/>
          <p:cNvSpPr>
            <a:spLocks noGrp="1"/>
          </p:cNvSpPr>
          <p:nvPr>
            <p:ph type="body"/>
          </p:nvPr>
        </p:nvSpPr>
        <p:spPr>
          <a:xfrm>
            <a:off x="357156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77" name="PlaceHolder 7"/>
          <p:cNvSpPr>
            <a:spLocks noGrp="1"/>
          </p:cNvSpPr>
          <p:nvPr>
            <p:ph type="body"/>
          </p:nvPr>
        </p:nvSpPr>
        <p:spPr>
          <a:xfrm>
            <a:off x="6639120" y="4058640"/>
            <a:ext cx="2921040" cy="2090880"/>
          </a:xfrm>
          <a:prstGeom prst="rect">
            <a:avLst/>
          </a:prstGeom>
        </p:spPr>
        <p:txBody>
          <a:bodyPr lIns="0" tIns="0" rIns="0" bIns="0">
            <a:normAutofit fontScale="88000"/>
          </a:bodyPr>
          <a:lstStyle/>
          <a:p>
            <a:endParaRPr lang="ru-RU"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82"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84"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86"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87"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91"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92"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
        <p:nvSpPr>
          <p:cNvPr id="93"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95"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96"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97"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01"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03"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ru-RU" sz="3200" b="0" strike="noStrike" spc="-1">
              <a:latin typeface="Arial"/>
            </a:endParaRPr>
          </a:p>
        </p:txBody>
      </p:sp>
      <p:sp>
        <p:nvSpPr>
          <p:cNvPr id="104"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06"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0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08"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
        <p:nvSpPr>
          <p:cNvPr id="109"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11" name="PlaceHolder 2"/>
          <p:cNvSpPr>
            <a:spLocks noGrp="1"/>
          </p:cNvSpPr>
          <p:nvPr>
            <p:ph type="body"/>
          </p:nvPr>
        </p:nvSpPr>
        <p:spPr>
          <a:xfrm>
            <a:off x="50400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12" name="PlaceHolder 3"/>
          <p:cNvSpPr>
            <a:spLocks noGrp="1"/>
          </p:cNvSpPr>
          <p:nvPr>
            <p:ph type="body"/>
          </p:nvPr>
        </p:nvSpPr>
        <p:spPr>
          <a:xfrm>
            <a:off x="357156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13" name="PlaceHolder 4"/>
          <p:cNvSpPr>
            <a:spLocks noGrp="1"/>
          </p:cNvSpPr>
          <p:nvPr>
            <p:ph type="body"/>
          </p:nvPr>
        </p:nvSpPr>
        <p:spPr>
          <a:xfrm>
            <a:off x="663912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14" name="PlaceHolder 5"/>
          <p:cNvSpPr>
            <a:spLocks noGrp="1"/>
          </p:cNvSpPr>
          <p:nvPr>
            <p:ph type="body"/>
          </p:nvPr>
        </p:nvSpPr>
        <p:spPr>
          <a:xfrm>
            <a:off x="50400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15" name="PlaceHolder 6"/>
          <p:cNvSpPr>
            <a:spLocks noGrp="1"/>
          </p:cNvSpPr>
          <p:nvPr>
            <p:ph type="body"/>
          </p:nvPr>
        </p:nvSpPr>
        <p:spPr>
          <a:xfrm>
            <a:off x="357156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16" name="PlaceHolder 7"/>
          <p:cNvSpPr>
            <a:spLocks noGrp="1"/>
          </p:cNvSpPr>
          <p:nvPr>
            <p:ph type="body"/>
          </p:nvPr>
        </p:nvSpPr>
        <p:spPr>
          <a:xfrm>
            <a:off x="6639120" y="4058640"/>
            <a:ext cx="2921040" cy="2090880"/>
          </a:xfrm>
          <a:prstGeom prst="rect">
            <a:avLst/>
          </a:prstGeom>
        </p:spPr>
        <p:txBody>
          <a:bodyPr lIns="0" tIns="0" rIns="0" bIns="0">
            <a:normAutofit fontScale="88000"/>
          </a:bodyPr>
          <a:lstStyle/>
          <a:p>
            <a:endParaRPr lang="ru-RU"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21"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23"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25"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126"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30"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31"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
        <p:nvSpPr>
          <p:cNvPr id="132"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34"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135"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36"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38"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39"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40"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42"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ru-RU" sz="3200" b="0" strike="noStrike" spc="-1">
              <a:latin typeface="Arial"/>
            </a:endParaRPr>
          </a:p>
        </p:txBody>
      </p:sp>
      <p:sp>
        <p:nvSpPr>
          <p:cNvPr id="143"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45"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46"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47"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
        <p:nvSpPr>
          <p:cNvPr id="148"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50" name="PlaceHolder 2"/>
          <p:cNvSpPr>
            <a:spLocks noGrp="1"/>
          </p:cNvSpPr>
          <p:nvPr>
            <p:ph type="body"/>
          </p:nvPr>
        </p:nvSpPr>
        <p:spPr>
          <a:xfrm>
            <a:off x="50400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51" name="PlaceHolder 3"/>
          <p:cNvSpPr>
            <a:spLocks noGrp="1"/>
          </p:cNvSpPr>
          <p:nvPr>
            <p:ph type="body"/>
          </p:nvPr>
        </p:nvSpPr>
        <p:spPr>
          <a:xfrm>
            <a:off x="357156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52" name="PlaceHolder 4"/>
          <p:cNvSpPr>
            <a:spLocks noGrp="1"/>
          </p:cNvSpPr>
          <p:nvPr>
            <p:ph type="body"/>
          </p:nvPr>
        </p:nvSpPr>
        <p:spPr>
          <a:xfrm>
            <a:off x="663912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53" name="PlaceHolder 5"/>
          <p:cNvSpPr>
            <a:spLocks noGrp="1"/>
          </p:cNvSpPr>
          <p:nvPr>
            <p:ph type="body"/>
          </p:nvPr>
        </p:nvSpPr>
        <p:spPr>
          <a:xfrm>
            <a:off x="50400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54" name="PlaceHolder 6"/>
          <p:cNvSpPr>
            <a:spLocks noGrp="1"/>
          </p:cNvSpPr>
          <p:nvPr>
            <p:ph type="body"/>
          </p:nvPr>
        </p:nvSpPr>
        <p:spPr>
          <a:xfrm>
            <a:off x="357156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55" name="PlaceHolder 7"/>
          <p:cNvSpPr>
            <a:spLocks noGrp="1"/>
          </p:cNvSpPr>
          <p:nvPr>
            <p:ph type="body"/>
          </p:nvPr>
        </p:nvSpPr>
        <p:spPr>
          <a:xfrm>
            <a:off x="6639120" y="4058640"/>
            <a:ext cx="2921040" cy="2090880"/>
          </a:xfrm>
          <a:prstGeom prst="rect">
            <a:avLst/>
          </a:prstGeom>
        </p:spPr>
        <p:txBody>
          <a:bodyPr lIns="0" tIns="0" rIns="0" bIns="0">
            <a:normAutofit fontScale="88000"/>
          </a:bodyPr>
          <a:lstStyle/>
          <a:p>
            <a:endParaRPr lang="ru-RU"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60"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62"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64"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165"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7"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69"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70"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
        <p:nvSpPr>
          <p:cNvPr id="171"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73"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174"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75"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77"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7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79"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81"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ru-RU" sz="3200" b="0" strike="noStrike" spc="-1">
              <a:latin typeface="Arial"/>
            </a:endParaRPr>
          </a:p>
        </p:txBody>
      </p:sp>
      <p:sp>
        <p:nvSpPr>
          <p:cNvPr id="182"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84"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85"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86"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
        <p:nvSpPr>
          <p:cNvPr id="187"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89" name="PlaceHolder 2"/>
          <p:cNvSpPr>
            <a:spLocks noGrp="1"/>
          </p:cNvSpPr>
          <p:nvPr>
            <p:ph type="body"/>
          </p:nvPr>
        </p:nvSpPr>
        <p:spPr>
          <a:xfrm>
            <a:off x="50400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90" name="PlaceHolder 3"/>
          <p:cNvSpPr>
            <a:spLocks noGrp="1"/>
          </p:cNvSpPr>
          <p:nvPr>
            <p:ph type="body"/>
          </p:nvPr>
        </p:nvSpPr>
        <p:spPr>
          <a:xfrm>
            <a:off x="357156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91" name="PlaceHolder 4"/>
          <p:cNvSpPr>
            <a:spLocks noGrp="1"/>
          </p:cNvSpPr>
          <p:nvPr>
            <p:ph type="body"/>
          </p:nvPr>
        </p:nvSpPr>
        <p:spPr>
          <a:xfrm>
            <a:off x="663912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92" name="PlaceHolder 5"/>
          <p:cNvSpPr>
            <a:spLocks noGrp="1"/>
          </p:cNvSpPr>
          <p:nvPr>
            <p:ph type="body"/>
          </p:nvPr>
        </p:nvSpPr>
        <p:spPr>
          <a:xfrm>
            <a:off x="50400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93" name="PlaceHolder 6"/>
          <p:cNvSpPr>
            <a:spLocks noGrp="1"/>
          </p:cNvSpPr>
          <p:nvPr>
            <p:ph type="body"/>
          </p:nvPr>
        </p:nvSpPr>
        <p:spPr>
          <a:xfrm>
            <a:off x="357156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194" name="PlaceHolder 7"/>
          <p:cNvSpPr>
            <a:spLocks noGrp="1"/>
          </p:cNvSpPr>
          <p:nvPr>
            <p:ph type="body"/>
          </p:nvPr>
        </p:nvSpPr>
        <p:spPr>
          <a:xfrm>
            <a:off x="6639120" y="4058640"/>
            <a:ext cx="2921040" cy="2090880"/>
          </a:xfrm>
          <a:prstGeom prst="rect">
            <a:avLst/>
          </a:prstGeom>
        </p:spPr>
        <p:txBody>
          <a:bodyPr lIns="0" tIns="0" rIns="0" bIns="0">
            <a:normAutofit fontScale="88000"/>
          </a:bodyPr>
          <a:lstStyle/>
          <a:p>
            <a:endParaRPr lang="ru-RU"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8"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99"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01"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03"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204"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6"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08"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09"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
        <p:nvSpPr>
          <p:cNvPr id="210"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12"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213"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214"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16"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1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218"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14"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
        <p:nvSpPr>
          <p:cNvPr id="15"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20"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ru-RU" sz="3200" b="0" strike="noStrike" spc="-1">
              <a:latin typeface="Arial"/>
            </a:endParaRPr>
          </a:p>
        </p:txBody>
      </p:sp>
      <p:sp>
        <p:nvSpPr>
          <p:cNvPr id="221"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23"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24"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225"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
        <p:nvSpPr>
          <p:cNvPr id="226"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28" name="PlaceHolder 2"/>
          <p:cNvSpPr>
            <a:spLocks noGrp="1"/>
          </p:cNvSpPr>
          <p:nvPr>
            <p:ph type="body"/>
          </p:nvPr>
        </p:nvSpPr>
        <p:spPr>
          <a:xfrm>
            <a:off x="50400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29" name="PlaceHolder 3"/>
          <p:cNvSpPr>
            <a:spLocks noGrp="1"/>
          </p:cNvSpPr>
          <p:nvPr>
            <p:ph type="body"/>
          </p:nvPr>
        </p:nvSpPr>
        <p:spPr>
          <a:xfrm>
            <a:off x="357156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30" name="PlaceHolder 4"/>
          <p:cNvSpPr>
            <a:spLocks noGrp="1"/>
          </p:cNvSpPr>
          <p:nvPr>
            <p:ph type="body"/>
          </p:nvPr>
        </p:nvSpPr>
        <p:spPr>
          <a:xfrm>
            <a:off x="663912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31" name="PlaceHolder 5"/>
          <p:cNvSpPr>
            <a:spLocks noGrp="1"/>
          </p:cNvSpPr>
          <p:nvPr>
            <p:ph type="body"/>
          </p:nvPr>
        </p:nvSpPr>
        <p:spPr>
          <a:xfrm>
            <a:off x="50400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32" name="PlaceHolder 6"/>
          <p:cNvSpPr>
            <a:spLocks noGrp="1"/>
          </p:cNvSpPr>
          <p:nvPr>
            <p:ph type="body"/>
          </p:nvPr>
        </p:nvSpPr>
        <p:spPr>
          <a:xfrm>
            <a:off x="357156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33" name="PlaceHolder 7"/>
          <p:cNvSpPr>
            <a:spLocks noGrp="1"/>
          </p:cNvSpPr>
          <p:nvPr>
            <p:ph type="body"/>
          </p:nvPr>
        </p:nvSpPr>
        <p:spPr>
          <a:xfrm>
            <a:off x="6639120" y="4058640"/>
            <a:ext cx="2921040" cy="2090880"/>
          </a:xfrm>
          <a:prstGeom prst="rect">
            <a:avLst/>
          </a:prstGeom>
        </p:spPr>
        <p:txBody>
          <a:bodyPr lIns="0" tIns="0" rIns="0" bIns="0">
            <a:normAutofit fontScale="88000"/>
          </a:bodyPr>
          <a:lstStyle/>
          <a:p>
            <a:endParaRPr lang="ru-RU" sz="3200" b="0" strike="noStrike" spc="-1">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7"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38"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40"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42"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243"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4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5"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47"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48"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ru-RU" sz="3200" b="0" strike="noStrike" spc="-1">
              <a:latin typeface="Arial"/>
            </a:endParaRPr>
          </a:p>
        </p:txBody>
      </p:sp>
      <p:sp>
        <p:nvSpPr>
          <p:cNvPr id="249"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51"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ru-RU" sz="3200" b="0" strike="noStrike" spc="-1">
              <a:latin typeface="Arial"/>
            </a:endParaRPr>
          </a:p>
        </p:txBody>
      </p:sp>
      <p:sp>
        <p:nvSpPr>
          <p:cNvPr id="252"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253"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55"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56"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257"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59"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ru-RU" sz="3200" b="0" strike="noStrike" spc="-1">
              <a:latin typeface="Arial"/>
            </a:endParaRPr>
          </a:p>
        </p:txBody>
      </p:sp>
      <p:sp>
        <p:nvSpPr>
          <p:cNvPr id="260"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62"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63"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264"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ru-RU" sz="3200" b="0" strike="noStrike" spc="-1">
              <a:latin typeface="Arial"/>
            </a:endParaRPr>
          </a:p>
        </p:txBody>
      </p:sp>
      <p:sp>
        <p:nvSpPr>
          <p:cNvPr id="265"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67" name="PlaceHolder 2"/>
          <p:cNvSpPr>
            <a:spLocks noGrp="1"/>
          </p:cNvSpPr>
          <p:nvPr>
            <p:ph type="body"/>
          </p:nvPr>
        </p:nvSpPr>
        <p:spPr>
          <a:xfrm>
            <a:off x="50400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68" name="PlaceHolder 3"/>
          <p:cNvSpPr>
            <a:spLocks noGrp="1"/>
          </p:cNvSpPr>
          <p:nvPr>
            <p:ph type="body"/>
          </p:nvPr>
        </p:nvSpPr>
        <p:spPr>
          <a:xfrm>
            <a:off x="357156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69" name="PlaceHolder 4"/>
          <p:cNvSpPr>
            <a:spLocks noGrp="1"/>
          </p:cNvSpPr>
          <p:nvPr>
            <p:ph type="body"/>
          </p:nvPr>
        </p:nvSpPr>
        <p:spPr>
          <a:xfrm>
            <a:off x="6639120" y="176868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70" name="PlaceHolder 5"/>
          <p:cNvSpPr>
            <a:spLocks noGrp="1"/>
          </p:cNvSpPr>
          <p:nvPr>
            <p:ph type="body"/>
          </p:nvPr>
        </p:nvSpPr>
        <p:spPr>
          <a:xfrm>
            <a:off x="50400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71" name="PlaceHolder 6"/>
          <p:cNvSpPr>
            <a:spLocks noGrp="1"/>
          </p:cNvSpPr>
          <p:nvPr>
            <p:ph type="body"/>
          </p:nvPr>
        </p:nvSpPr>
        <p:spPr>
          <a:xfrm>
            <a:off x="3571560" y="4058640"/>
            <a:ext cx="2921040" cy="2090880"/>
          </a:xfrm>
          <a:prstGeom prst="rect">
            <a:avLst/>
          </a:prstGeom>
        </p:spPr>
        <p:txBody>
          <a:bodyPr lIns="0" tIns="0" rIns="0" bIns="0">
            <a:normAutofit fontScale="88000"/>
          </a:bodyPr>
          <a:lstStyle/>
          <a:p>
            <a:endParaRPr lang="ru-RU" sz="3200" b="0" strike="noStrike" spc="-1">
              <a:latin typeface="Arial"/>
            </a:endParaRPr>
          </a:p>
        </p:txBody>
      </p:sp>
      <p:sp>
        <p:nvSpPr>
          <p:cNvPr id="272" name="PlaceHolder 7"/>
          <p:cNvSpPr>
            <a:spLocks noGrp="1"/>
          </p:cNvSpPr>
          <p:nvPr>
            <p:ph type="body"/>
          </p:nvPr>
        </p:nvSpPr>
        <p:spPr>
          <a:xfrm>
            <a:off x="6639120" y="4058640"/>
            <a:ext cx="2921040" cy="2090880"/>
          </a:xfrm>
          <a:prstGeom prst="rect">
            <a:avLst/>
          </a:prstGeom>
        </p:spPr>
        <p:txBody>
          <a:bodyPr lIns="0" tIns="0" rIns="0" bIns="0">
            <a:normAutofit fontScale="88000"/>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ru-RU" sz="4400" b="0" strike="noStrike" spc="-1">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ru-RU" sz="3200" b="0" strike="noStrike" spc="-1">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ru-RU" sz="3200" b="0" strike="noStrike" spc="-1">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Рисунок 2"/>
          <p:cNvPicPr/>
          <p:nvPr/>
        </p:nvPicPr>
        <p:blipFill>
          <a:blip r:embed="rId14" cstate="print"/>
          <a:srcRect l="1782" r="1787"/>
          <a:stretch/>
        </p:blipFill>
        <p:spPr>
          <a:xfrm>
            <a:off x="720" y="720"/>
            <a:ext cx="10200960" cy="7554960"/>
          </a:xfrm>
          <a:prstGeom prst="rect">
            <a:avLst/>
          </a:prstGeom>
          <a:ln w="18000">
            <a:noFill/>
          </a:ln>
        </p:spPr>
      </p:pic>
      <p:sp>
        <p:nvSpPr>
          <p:cNvPr id="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2"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 name="Рисунок 38"/>
          <p:cNvPicPr/>
          <p:nvPr/>
        </p:nvPicPr>
        <p:blipFill>
          <a:blip r:embed="rId14" cstate="print"/>
          <a:stretch/>
        </p:blipFill>
        <p:spPr>
          <a:xfrm>
            <a:off x="0" y="5806080"/>
            <a:ext cx="10077120" cy="1751040"/>
          </a:xfrm>
          <a:prstGeom prst="rect">
            <a:avLst/>
          </a:prstGeom>
          <a:ln>
            <a:noFill/>
          </a:ln>
        </p:spPr>
      </p:pic>
      <p:sp>
        <p:nvSpPr>
          <p:cNvPr id="40"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1"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8" name="Рисунок 77"/>
          <p:cNvPicPr/>
          <p:nvPr/>
        </p:nvPicPr>
        <p:blipFill>
          <a:blip r:embed="rId14" cstate="print"/>
          <a:stretch/>
        </p:blipFill>
        <p:spPr>
          <a:xfrm>
            <a:off x="0" y="5806080"/>
            <a:ext cx="10077120" cy="1751040"/>
          </a:xfrm>
          <a:prstGeom prst="rect">
            <a:avLst/>
          </a:prstGeom>
          <a:ln>
            <a:noFill/>
          </a:ln>
        </p:spPr>
      </p:pic>
      <p:sp>
        <p:nvSpPr>
          <p:cNvPr id="7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80"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7" name="Рисунок 116"/>
          <p:cNvPicPr/>
          <p:nvPr/>
        </p:nvPicPr>
        <p:blipFill>
          <a:blip r:embed="rId14" cstate="print"/>
          <a:stretch/>
        </p:blipFill>
        <p:spPr>
          <a:xfrm>
            <a:off x="0" y="5806080"/>
            <a:ext cx="10077120" cy="1751040"/>
          </a:xfrm>
          <a:prstGeom prst="rect">
            <a:avLst/>
          </a:prstGeom>
          <a:ln>
            <a:noFill/>
          </a:ln>
        </p:spPr>
      </p:pic>
      <p:sp>
        <p:nvSpPr>
          <p:cNvPr id="118"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119"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56" name="Рисунок 155"/>
          <p:cNvPicPr/>
          <p:nvPr/>
        </p:nvPicPr>
        <p:blipFill>
          <a:blip r:embed="rId14" cstate="print"/>
          <a:stretch/>
        </p:blipFill>
        <p:spPr>
          <a:xfrm>
            <a:off x="0" y="5806080"/>
            <a:ext cx="10077120" cy="1751040"/>
          </a:xfrm>
          <a:prstGeom prst="rect">
            <a:avLst/>
          </a:prstGeom>
          <a:ln>
            <a:noFill/>
          </a:ln>
        </p:spPr>
      </p:pic>
      <p:sp>
        <p:nvSpPr>
          <p:cNvPr id="157" name="PlaceHolder 1"/>
          <p:cNvSpPr>
            <a:spLocks noGrp="1"/>
          </p:cNvSpPr>
          <p:nvPr>
            <p:ph type="title"/>
          </p:nvPr>
        </p:nvSpPr>
        <p:spPr>
          <a:xfrm>
            <a:off x="504000" y="301320"/>
            <a:ext cx="9071640" cy="1261440"/>
          </a:xfrm>
          <a:prstGeom prst="rect">
            <a:avLst/>
          </a:prstGeom>
        </p:spPr>
        <p:txBody>
          <a:bodyPr lIns="0" tIns="0" rIns="0" bIns="0" anchor="ctr">
            <a:noAutofit/>
          </a:bodyPr>
          <a:lstStyle/>
          <a:p>
            <a:pPr algn="ctr"/>
            <a:r>
              <a:rPr lang="ru-RU" sz="1800" b="0" strike="noStrike" spc="-1">
                <a:latin typeface="Arial"/>
              </a:rPr>
              <a:t>Для правки текста заглавия щёлкните мышью</a:t>
            </a:r>
          </a:p>
        </p:txBody>
      </p:sp>
      <p:sp>
        <p:nvSpPr>
          <p:cNvPr id="158" name="PlaceHolder 2"/>
          <p:cNvSpPr>
            <a:spLocks noGrp="1"/>
          </p:cNvSpPr>
          <p:nvPr>
            <p:ph type="body"/>
          </p:nvPr>
        </p:nvSpPr>
        <p:spPr>
          <a:xfrm>
            <a:off x="504000" y="1768680"/>
            <a:ext cx="9071640" cy="4383720"/>
          </a:xfrm>
          <a:prstGeom prst="rect">
            <a:avLst/>
          </a:prstGeom>
        </p:spPr>
        <p:txBody>
          <a:bodyPr lIns="0" tIns="0" rIns="0" bIns="0">
            <a:normAutofit/>
          </a:bodyPr>
          <a:lstStyle/>
          <a:p>
            <a:pPr marL="432000" indent="-324000" algn="ctr">
              <a:spcBef>
                <a:spcPts val="1417"/>
              </a:spcBef>
              <a:buClr>
                <a:srgbClr val="000000"/>
              </a:buClr>
              <a:buSzPct val="45000"/>
              <a:buFont typeface="Wingdings" charset="2"/>
              <a:buChar char=""/>
            </a:pPr>
            <a:r>
              <a:rPr lang="ru-RU" sz="1800" b="0" strike="noStrike" spc="-1">
                <a:latin typeface="Arial"/>
              </a:rPr>
              <a:t>Для правки структуры щёлкните мышью</a:t>
            </a:r>
          </a:p>
          <a:p>
            <a:pPr marL="864000" lvl="1" indent="-324000" algn="ctr">
              <a:spcBef>
                <a:spcPts val="1134"/>
              </a:spcBef>
              <a:buClr>
                <a:srgbClr val="000000"/>
              </a:buClr>
              <a:buSzPct val="75000"/>
              <a:buFont typeface="Symbol" charset="2"/>
              <a:buChar char=""/>
            </a:pPr>
            <a:r>
              <a:rPr lang="ru-RU" sz="1800" b="0" strike="noStrike" spc="-1">
                <a:latin typeface="Arial"/>
              </a:rPr>
              <a:t>Второй уровень структуры</a:t>
            </a:r>
          </a:p>
          <a:p>
            <a:pPr marL="1296000" lvl="2" indent="-288000" algn="ctr">
              <a:spcBef>
                <a:spcPts val="850"/>
              </a:spcBef>
              <a:buClr>
                <a:srgbClr val="000000"/>
              </a:buClr>
              <a:buSzPct val="45000"/>
              <a:buFont typeface="Wingdings" charset="2"/>
              <a:buChar char=""/>
            </a:pPr>
            <a:r>
              <a:rPr lang="ru-RU" sz="1800" b="0" strike="noStrike" spc="-1">
                <a:latin typeface="Arial"/>
              </a:rPr>
              <a:t>Третий уровень структуры</a:t>
            </a:r>
          </a:p>
          <a:p>
            <a:pPr marL="1728000" lvl="3" indent="-216000" algn="ctr">
              <a:spcBef>
                <a:spcPts val="567"/>
              </a:spcBef>
              <a:buClr>
                <a:srgbClr val="000000"/>
              </a:buClr>
              <a:buSzPct val="75000"/>
              <a:buFont typeface="Symbol" charset="2"/>
              <a:buChar char=""/>
            </a:pPr>
            <a:r>
              <a:rPr lang="ru-RU" sz="1800" b="0" strike="noStrike" spc="-1">
                <a:latin typeface="Arial"/>
              </a:rPr>
              <a:t>Четвёртый уровень структуры</a:t>
            </a:r>
          </a:p>
          <a:p>
            <a:pPr marL="2160000" lvl="4" indent="-216000" algn="ctr">
              <a:spcBef>
                <a:spcPts val="283"/>
              </a:spcBef>
              <a:buClr>
                <a:srgbClr val="000000"/>
              </a:buClr>
              <a:buSzPct val="45000"/>
              <a:buFont typeface="Wingdings" charset="2"/>
              <a:buChar char=""/>
            </a:pPr>
            <a:r>
              <a:rPr lang="ru-RU" sz="1800" b="0" strike="noStrike" spc="-1">
                <a:latin typeface="Arial"/>
              </a:rPr>
              <a:t>Пятый уровень структуры</a:t>
            </a:r>
          </a:p>
          <a:p>
            <a:pPr marL="2592000" lvl="5" indent="-216000" algn="ctr">
              <a:spcBef>
                <a:spcPts val="283"/>
              </a:spcBef>
              <a:buClr>
                <a:srgbClr val="000000"/>
              </a:buClr>
              <a:buSzPct val="45000"/>
              <a:buFont typeface="Wingdings" charset="2"/>
              <a:buChar char=""/>
            </a:pPr>
            <a:r>
              <a:rPr lang="ru-RU" sz="1800" b="0" strike="noStrike" spc="-1">
                <a:latin typeface="Arial"/>
              </a:rPr>
              <a:t>Шестой уровень структуры</a:t>
            </a:r>
          </a:p>
          <a:p>
            <a:pPr marL="3024000" lvl="6" indent="-216000" algn="ctr">
              <a:spcBef>
                <a:spcPts val="283"/>
              </a:spcBef>
              <a:buClr>
                <a:srgbClr val="000000"/>
              </a:buClr>
              <a:buSzPct val="45000"/>
              <a:buFont typeface="Wingdings" charset="2"/>
              <a:buChar char=""/>
            </a:pPr>
            <a:r>
              <a:rPr lang="ru-RU" sz="18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95" name="Рисунок 194"/>
          <p:cNvPicPr/>
          <p:nvPr/>
        </p:nvPicPr>
        <p:blipFill>
          <a:blip r:embed="rId14" cstate="print"/>
          <a:stretch/>
        </p:blipFill>
        <p:spPr>
          <a:xfrm>
            <a:off x="0" y="5806080"/>
            <a:ext cx="10077120" cy="1751040"/>
          </a:xfrm>
          <a:prstGeom prst="rect">
            <a:avLst/>
          </a:prstGeom>
          <a:ln>
            <a:noFill/>
          </a:ln>
        </p:spPr>
      </p:pic>
      <p:sp>
        <p:nvSpPr>
          <p:cNvPr id="19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197"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34" name="Рисунок 233"/>
          <p:cNvPicPr/>
          <p:nvPr/>
        </p:nvPicPr>
        <p:blipFill>
          <a:blip r:embed="rId14" cstate="print"/>
          <a:stretch/>
        </p:blipFill>
        <p:spPr>
          <a:xfrm>
            <a:off x="0" y="5806080"/>
            <a:ext cx="10077120" cy="1751040"/>
          </a:xfrm>
          <a:prstGeom prst="rect">
            <a:avLst/>
          </a:prstGeom>
          <a:ln>
            <a:noFill/>
          </a:ln>
        </p:spPr>
      </p:pic>
      <p:sp>
        <p:nvSpPr>
          <p:cNvPr id="23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236"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CustomShape 1"/>
          <p:cNvSpPr/>
          <p:nvPr/>
        </p:nvSpPr>
        <p:spPr>
          <a:xfrm>
            <a:off x="720000" y="360000"/>
            <a:ext cx="8995320" cy="1435320"/>
          </a:xfrm>
          <a:prstGeom prst="rect">
            <a:avLst/>
          </a:prstGeom>
          <a:noFill/>
          <a:ln>
            <a:noFill/>
          </a:ln>
        </p:spPr>
        <p:style>
          <a:lnRef idx="0">
            <a:scrgbClr r="0" g="0" b="0"/>
          </a:lnRef>
          <a:fillRef idx="0">
            <a:scrgbClr r="0" g="0" b="0"/>
          </a:fillRef>
          <a:effectRef idx="0">
            <a:scrgbClr r="0" g="0" b="0"/>
          </a:effectRef>
          <a:fontRef idx="minor"/>
        </p:style>
      </p:sp>
      <p:sp>
        <p:nvSpPr>
          <p:cNvPr id="274" name="CustomShape 2"/>
          <p:cNvSpPr/>
          <p:nvPr/>
        </p:nvSpPr>
        <p:spPr>
          <a:xfrm>
            <a:off x="360000" y="1980000"/>
            <a:ext cx="9355320" cy="4795200"/>
          </a:xfrm>
          <a:prstGeom prst="rect">
            <a:avLst/>
          </a:prstGeom>
          <a:noFill/>
          <a:ln>
            <a:noFill/>
          </a:ln>
        </p:spPr>
        <p:style>
          <a:lnRef idx="0">
            <a:scrgbClr r="0" g="0" b="0"/>
          </a:lnRef>
          <a:fillRef idx="0">
            <a:scrgbClr r="0" g="0" b="0"/>
          </a:fillRef>
          <a:effectRef idx="0">
            <a:scrgbClr r="0" g="0" b="0"/>
          </a:effectRef>
          <a:fontRef idx="minor"/>
        </p:style>
      </p:sp>
      <p:sp>
        <p:nvSpPr>
          <p:cNvPr id="275" name="CustomShape 3"/>
          <p:cNvSpPr/>
          <p:nvPr/>
        </p:nvSpPr>
        <p:spPr>
          <a:xfrm>
            <a:off x="1836720" y="1853280"/>
            <a:ext cx="7735680" cy="231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50000"/>
              </a:lnSpc>
            </a:pPr>
            <a:endParaRPr lang="ru-RU" sz="1800" b="0" strike="noStrike" spc="-1">
              <a:latin typeface="Arial"/>
            </a:endParaRPr>
          </a:p>
          <a:p>
            <a:pPr>
              <a:lnSpc>
                <a:spcPct val="150000"/>
              </a:lnSpc>
            </a:pPr>
            <a:endParaRPr lang="ru-RU" sz="1800" b="0" strike="noStrike" spc="-1">
              <a:latin typeface="Arial"/>
            </a:endParaRPr>
          </a:p>
        </p:txBody>
      </p:sp>
      <p:sp>
        <p:nvSpPr>
          <p:cNvPr id="276" name="CustomShape 4"/>
          <p:cNvSpPr/>
          <p:nvPr/>
        </p:nvSpPr>
        <p:spPr>
          <a:xfrm>
            <a:off x="1728000" y="1311840"/>
            <a:ext cx="7987320" cy="3314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ru-RU" sz="4000" b="1" strike="noStrike" spc="-1">
                <a:solidFill>
                  <a:srgbClr val="000000"/>
                </a:solidFill>
                <a:latin typeface="Times New Roman"/>
                <a:ea typeface="Microsoft YaHei"/>
              </a:rPr>
              <a:t> Порядок включения дополнительных общеобразовательных программ</a:t>
            </a:r>
            <a:r>
              <a:t/>
            </a:r>
            <a:br/>
            <a:r>
              <a:rPr lang="ru-RU" sz="4000" b="1" strike="noStrike" spc="-1">
                <a:solidFill>
                  <a:srgbClr val="000000"/>
                </a:solidFill>
                <a:latin typeface="Times New Roman"/>
                <a:ea typeface="Microsoft YaHei"/>
              </a:rPr>
              <a:t> в систему ПФДО</a:t>
            </a:r>
            <a:r>
              <a:rPr lang="ru-RU" sz="3600" b="1" strike="noStrike" spc="-1">
                <a:solidFill>
                  <a:srgbClr val="000000"/>
                </a:solidFill>
                <a:latin typeface="Times New Roman"/>
                <a:ea typeface="Microsoft YaHei"/>
              </a:rPr>
              <a:t> </a:t>
            </a:r>
            <a:r>
              <a:t/>
            </a:r>
            <a:br/>
            <a:endParaRPr lang="ru-RU" sz="3600" b="0" strike="noStrike" spc="-1">
              <a:latin typeface="Arial"/>
            </a:endParaRPr>
          </a:p>
        </p:txBody>
      </p:sp>
      <p:sp>
        <p:nvSpPr>
          <p:cNvPr id="277" name="CustomShape 5"/>
          <p:cNvSpPr/>
          <p:nvPr/>
        </p:nvSpPr>
        <p:spPr>
          <a:xfrm>
            <a:off x="2158920" y="4536000"/>
            <a:ext cx="7269480" cy="1796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r>
              <a:rPr lang="ru-RU" sz="1800" b="0" strike="noStrike" spc="-1">
                <a:solidFill>
                  <a:srgbClr val="000000"/>
                </a:solidFill>
                <a:latin typeface="Times New Roman"/>
                <a:ea typeface="DejaVu Sans"/>
              </a:rPr>
              <a:t>Чернышева Елена Александровна,</a:t>
            </a:r>
            <a:endParaRPr lang="ru-RU" sz="1800" b="0" strike="noStrike" spc="-1">
              <a:latin typeface="Arial"/>
            </a:endParaRPr>
          </a:p>
          <a:p>
            <a:pPr algn="r">
              <a:lnSpc>
                <a:spcPct val="100000"/>
              </a:lnSpc>
            </a:pPr>
            <a:r>
              <a:rPr lang="ru-RU" sz="1800" b="0" strike="noStrike" spc="-1">
                <a:solidFill>
                  <a:srgbClr val="000000"/>
                </a:solidFill>
                <a:latin typeface="Times New Roman"/>
                <a:ea typeface="DejaVu Sans"/>
              </a:rPr>
              <a:t>методист Регионального модельного центра</a:t>
            </a:r>
            <a:endParaRPr lang="ru-RU" sz="1800" b="0" strike="noStrike" spc="-1">
              <a:latin typeface="Arial"/>
            </a:endParaRPr>
          </a:p>
          <a:p>
            <a:pPr algn="r">
              <a:lnSpc>
                <a:spcPct val="100000"/>
              </a:lnSpc>
            </a:pPr>
            <a:r>
              <a:rPr lang="ru-RU" sz="1800" b="0" strike="noStrike" spc="-1">
                <a:solidFill>
                  <a:srgbClr val="000000"/>
                </a:solidFill>
                <a:latin typeface="Times New Roman"/>
                <a:ea typeface="DejaVu Sans"/>
              </a:rPr>
              <a:t>  дополнительного образования детей,</a:t>
            </a:r>
            <a:endParaRPr lang="ru-RU" sz="1800" b="0" strike="noStrike" spc="-1">
              <a:latin typeface="Arial"/>
            </a:endParaRPr>
          </a:p>
          <a:p>
            <a:pPr algn="r">
              <a:lnSpc>
                <a:spcPct val="100000"/>
              </a:lnSpc>
            </a:pPr>
            <a:r>
              <a:rPr lang="ru-RU" sz="1800" b="0" strike="noStrike" spc="-1">
                <a:solidFill>
                  <a:srgbClr val="000000"/>
                </a:solidFill>
                <a:latin typeface="Times New Roman"/>
                <a:ea typeface="DejaVu Sans"/>
              </a:rPr>
              <a:t>КОГОБУ «Дворец творчества - Мемориал»</a:t>
            </a:r>
            <a:endParaRPr lang="ru-RU"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CustomShape 1"/>
          <p:cNvSpPr/>
          <p:nvPr/>
        </p:nvSpPr>
        <p:spPr>
          <a:xfrm>
            <a:off x="540000" y="956520"/>
            <a:ext cx="9036000" cy="555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marL="72000" algn="just">
              <a:lnSpc>
                <a:spcPct val="100000"/>
              </a:lnSpc>
              <a:spcAft>
                <a:spcPts val="601"/>
              </a:spcAft>
            </a:pPr>
            <a:r>
              <a:rPr lang="ru-RU" sz="1400" b="0" strike="noStrike" spc="-1">
                <a:solidFill>
                  <a:srgbClr val="000000"/>
                </a:solidFill>
                <a:latin typeface="Times New Roman"/>
                <a:ea typeface="Times New Roman"/>
              </a:rPr>
              <a:t>    10.2 Для программ, реализуемых с применением электронного обучения, дистанционных образовательных технологий, дополнительно необходимо наличие следующих компонентов с указанием ссылок в сети Интернет: информативный блок, блок трансляции методов, приёмов, технологий работы, диагностический блок, блок заданий, выполнение которых предполагает подготовку слушателями текста того или иного типа и содержания и получение развивающего отзыва на этот текст, возможность демонстрации слушателями освоенных способностей и методов, сформированных компетентностей в режиме видео-записи собственного продуктивного действия, в котором эти новые качества реализуются, возможность экспертизы заданий, выполненных обучающимися, и проводимая в режиме многостороннего вебинара; компетентностно-коммуникативные тренинговые форматы, проводимые в режиме вебинаров</a:t>
            </a:r>
            <a:endParaRPr lang="ru-RU" sz="1400" b="0" strike="noStrike" spc="-1">
              <a:latin typeface="Arial"/>
            </a:endParaRPr>
          </a:p>
          <a:p>
            <a:pPr marL="72000" algn="just">
              <a:lnSpc>
                <a:spcPct val="100000"/>
              </a:lnSpc>
              <a:spcAft>
                <a:spcPts val="601"/>
              </a:spcAft>
            </a:pPr>
            <a:r>
              <a:rPr lang="ru-RU" sz="1400" b="0" strike="noStrike" spc="-1">
                <a:solidFill>
                  <a:srgbClr val="000000"/>
                </a:solidFill>
                <a:latin typeface="Times New Roman"/>
                <a:ea typeface="Times New Roman"/>
              </a:rPr>
              <a:t>   10.3 Продолжительность дополнительной общеобразовательной программы по учебному плану  в часах составляет от 16 до 216 часов</a:t>
            </a:r>
            <a:endParaRPr lang="ru-RU" sz="1400" b="0" strike="noStrike" spc="-1">
              <a:latin typeface="Arial"/>
            </a:endParaRPr>
          </a:p>
          <a:p>
            <a:pPr marL="72000" algn="just">
              <a:lnSpc>
                <a:spcPct val="100000"/>
              </a:lnSpc>
              <a:spcAft>
                <a:spcPts val="601"/>
              </a:spcAft>
            </a:pPr>
            <a:r>
              <a:rPr lang="ru-RU" sz="1400" b="0" strike="noStrike" spc="-1">
                <a:solidFill>
                  <a:srgbClr val="000000"/>
                </a:solidFill>
                <a:latin typeface="Times New Roman"/>
                <a:ea typeface="Times New Roman"/>
              </a:rPr>
              <a:t> 10.4 Продолжительность</a:t>
            </a:r>
            <a:r>
              <a:rPr lang="ru-RU" sz="1400" b="0" strike="noStrike" spc="-1">
                <a:solidFill>
                  <a:srgbClr val="FF0000"/>
                </a:solidFill>
                <a:latin typeface="Times New Roman"/>
                <a:ea typeface="Times New Roman"/>
              </a:rPr>
              <a:t> </a:t>
            </a:r>
            <a:r>
              <a:rPr lang="ru-RU" sz="1400" b="0" strike="noStrike" spc="-1">
                <a:solidFill>
                  <a:srgbClr val="000000"/>
                </a:solidFill>
                <a:latin typeface="Times New Roman"/>
                <a:ea typeface="Times New Roman"/>
              </a:rPr>
              <a:t>части дополнительной общеобразовательной программы (года обучения, модуля)  по учебному плану в часах составляет от 16 до 144 часов</a:t>
            </a:r>
            <a:endParaRPr lang="ru-RU" sz="1400" b="0" strike="noStrike" spc="-1">
              <a:latin typeface="Arial"/>
            </a:endParaRPr>
          </a:p>
          <a:p>
            <a:pPr marL="72000" algn="just">
              <a:lnSpc>
                <a:spcPct val="100000"/>
              </a:lnSpc>
              <a:spcAft>
                <a:spcPts val="601"/>
              </a:spcAft>
            </a:pPr>
            <a:r>
              <a:rPr lang="ru-RU" sz="1400" b="0" strike="noStrike" spc="-1">
                <a:solidFill>
                  <a:srgbClr val="000000"/>
                </a:solidFill>
                <a:latin typeface="Times New Roman"/>
                <a:ea typeface="Times New Roman"/>
              </a:rPr>
              <a:t>   10.5 Число детей, одновременно находящихся в группе, составляет от 7 до 30-ти человек</a:t>
            </a:r>
            <a:endParaRPr lang="ru-RU" sz="1400" b="0" strike="noStrike" spc="-1">
              <a:latin typeface="Arial"/>
            </a:endParaRPr>
          </a:p>
          <a:p>
            <a:pPr marL="72000" algn="just">
              <a:lnSpc>
                <a:spcPct val="100000"/>
              </a:lnSpc>
              <a:spcAft>
                <a:spcPts val="601"/>
              </a:spcAft>
            </a:pPr>
            <a:r>
              <a:rPr lang="ru-RU" sz="1400" b="0" strike="noStrike" spc="-1">
                <a:solidFill>
                  <a:srgbClr val="000000"/>
                </a:solidFill>
                <a:latin typeface="Times New Roman"/>
                <a:ea typeface="Times New Roman"/>
              </a:rPr>
              <a:t> 10.6 Ожидаемые результаты освоения дополнительной общеобразовательной программы (каждой части дополнительной общеобразовательной программы) соответствуют обозначенным дополнительной общеобразовательной программой целям и задачам  ее реализации</a:t>
            </a:r>
            <a:endParaRPr lang="ru-RU" sz="1400" b="0" strike="noStrike" spc="-1">
              <a:latin typeface="Arial"/>
            </a:endParaRPr>
          </a:p>
          <a:p>
            <a:pPr marL="72000" algn="just">
              <a:lnSpc>
                <a:spcPct val="100000"/>
              </a:lnSpc>
              <a:spcAft>
                <a:spcPts val="601"/>
              </a:spcAft>
            </a:pPr>
            <a:r>
              <a:rPr lang="ru-RU" sz="1400" b="0" strike="noStrike" spc="-1">
                <a:solidFill>
                  <a:srgbClr val="000000"/>
                </a:solidFill>
                <a:latin typeface="Times New Roman"/>
                <a:ea typeface="Times New Roman"/>
              </a:rPr>
              <a:t> 10.7 Содержание и условия реализации дополнительной общеобразовательной программы соответствуют возрастным и индивидуальным особенностям обучающихся по дополнительной общеобразовательной программе</a:t>
            </a:r>
            <a:endParaRPr lang="ru-RU" sz="1400" b="0" strike="noStrike" spc="-1">
              <a:latin typeface="Arial"/>
            </a:endParaRPr>
          </a:p>
          <a:p>
            <a:pPr marL="72000" algn="just">
              <a:lnSpc>
                <a:spcPct val="100000"/>
              </a:lnSpc>
              <a:spcAft>
                <a:spcPts val="601"/>
              </a:spcAft>
            </a:pPr>
            <a:endParaRPr lang="ru-RU" sz="1400" b="0" strike="noStrike" spc="-1">
              <a:latin typeface="Arial"/>
            </a:endParaRPr>
          </a:p>
        </p:txBody>
      </p:sp>
      <p:sp>
        <p:nvSpPr>
          <p:cNvPr id="303" name="CustomShape 2"/>
          <p:cNvSpPr/>
          <p:nvPr/>
        </p:nvSpPr>
        <p:spPr>
          <a:xfrm>
            <a:off x="768240" y="360000"/>
            <a:ext cx="8635320" cy="59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ru-RU" sz="1800" b="1" strike="noStrike" spc="-1">
                <a:solidFill>
                  <a:srgbClr val="000000"/>
                </a:solidFill>
                <a:latin typeface="Times New Roman"/>
                <a:ea typeface="DejaVu Sans"/>
              </a:rPr>
              <a:t>Пункт 10 Порядка включения дополнительных общеобразовательных программ </a:t>
            </a:r>
            <a:endParaRPr lang="ru-RU" sz="1800" b="0" strike="noStrike" spc="-1">
              <a:latin typeface="Arial"/>
            </a:endParaRPr>
          </a:p>
          <a:p>
            <a:pPr algn="ctr">
              <a:lnSpc>
                <a:spcPct val="100000"/>
              </a:lnSpc>
            </a:pPr>
            <a:r>
              <a:rPr lang="ru-RU" sz="1800" b="1" strike="noStrike" spc="-1">
                <a:solidFill>
                  <a:srgbClr val="000000"/>
                </a:solidFill>
                <a:latin typeface="Times New Roman"/>
                <a:ea typeface="DejaVu Sans"/>
              </a:rPr>
              <a:t>в систему ПФДО </a:t>
            </a:r>
            <a:endParaRPr lang="ru-RU"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CustomShape 1"/>
          <p:cNvSpPr/>
          <p:nvPr/>
        </p:nvSpPr>
        <p:spPr>
          <a:xfrm>
            <a:off x="504000" y="1115640"/>
            <a:ext cx="9069480" cy="51120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000"/>
          </a:bodyPr>
          <a:lstStyle/>
          <a:p>
            <a:pPr algn="just">
              <a:lnSpc>
                <a:spcPct val="150000"/>
              </a:lnSpc>
            </a:pPr>
            <a:r>
              <a:rPr lang="ru-RU" sz="1600" b="0" strike="noStrike" spc="-1">
                <a:solidFill>
                  <a:srgbClr val="000000"/>
                </a:solidFill>
                <a:latin typeface="Times New Roman"/>
                <a:ea typeface="DejaVu Sans"/>
              </a:rPr>
              <a:t>   </a:t>
            </a:r>
            <a:r>
              <a:rPr lang="ru-RU" sz="3100" b="0" strike="noStrike" spc="-1">
                <a:solidFill>
                  <a:srgbClr val="000000"/>
                </a:solidFill>
                <a:latin typeface="Times New Roman"/>
                <a:ea typeface="Times New Roman"/>
              </a:rPr>
              <a:t>10.8 В рамках реализации дополнительной общеобразовательной программы предусматривается материально-техническое обеспечение, достаточное для соблюдения условий реализации дополнительной общеобразовательной программы и достижения заявленных результатов освоения дополнительной общеобразовательной программы</a:t>
            </a:r>
            <a:endParaRPr lang="ru-RU" sz="3100" b="0" strike="noStrike" spc="-1">
              <a:latin typeface="Arial"/>
            </a:endParaRPr>
          </a:p>
          <a:p>
            <a:pPr algn="just">
              <a:lnSpc>
                <a:spcPct val="150000"/>
              </a:lnSpc>
            </a:pPr>
            <a:r>
              <a:rPr lang="ru-RU" sz="3100" b="0" strike="noStrike" spc="-1">
                <a:solidFill>
                  <a:srgbClr val="000000"/>
                </a:solidFill>
                <a:latin typeface="Times New Roman"/>
                <a:ea typeface="DejaVu Sans"/>
              </a:rPr>
              <a:t>   10.9  </a:t>
            </a:r>
            <a:r>
              <a:rPr lang="ru-RU" sz="3100" b="0" strike="noStrike" spc="-1">
                <a:solidFill>
                  <a:srgbClr val="000000"/>
                </a:solidFill>
                <a:latin typeface="Times New Roman"/>
                <a:ea typeface="Times New Roman"/>
              </a:rPr>
              <a:t>Реализация дополнительной общеобразовательной программы направлена на формирование и развитие творческих способностей детей и/или удовлетворение их индивидуальных потребностей в интеллектуальном, нравственном и физическом совершенствовании, формирование культуры здорового и безопасного образа жизни, укрепление здоровья за рамками основного образования</a:t>
            </a:r>
            <a:endParaRPr lang="ru-RU" sz="3100" b="0" strike="noStrike" spc="-1">
              <a:latin typeface="Arial"/>
            </a:endParaRPr>
          </a:p>
          <a:p>
            <a:pPr algn="just">
              <a:lnSpc>
                <a:spcPct val="150000"/>
              </a:lnSpc>
            </a:pPr>
            <a:r>
              <a:rPr lang="ru-RU" sz="3100" b="0" strike="noStrike" spc="-1">
                <a:solidFill>
                  <a:srgbClr val="000000"/>
                </a:solidFill>
                <a:latin typeface="Times New Roman"/>
                <a:ea typeface="Times New Roman"/>
              </a:rPr>
              <a:t>    10.10 Реализация дополнительной общеобразовательной программы не нацелена на достижение предметных результатов освоения основной общеобразовательной программы дошкольного начального, и(или) основного, и(или) среднего общего образования, предусмотренных федеральными государственными образовательными стандартами общего образования</a:t>
            </a:r>
            <a:endParaRPr lang="ru-RU" sz="3100" b="0" strike="noStrike" spc="-1">
              <a:latin typeface="Arial"/>
            </a:endParaRPr>
          </a:p>
          <a:p>
            <a:pPr algn="just">
              <a:lnSpc>
                <a:spcPct val="150000"/>
              </a:lnSpc>
            </a:pPr>
            <a:r>
              <a:rPr lang="ru-RU" sz="3100" b="0" strike="noStrike" spc="-1">
                <a:solidFill>
                  <a:srgbClr val="000000"/>
                </a:solidFill>
                <a:latin typeface="Times New Roman"/>
                <a:ea typeface="Times New Roman"/>
              </a:rPr>
              <a:t>     10.11. Нормативная стоимость сертифицированной программы за период ее реализации составляет не более 120 % от приходящегося на аналогичный период номинала сертификата дополнительного образования в статусе сертификата персонифицированного финансирования, определяемого в соответствии с муниципальной программой персонифицированного финансирования дополнительного образования органа местного самоуправления, на территории муниципального образования которого реализуется дополнительная общеобразовательная программа</a:t>
            </a:r>
            <a:endParaRPr lang="ru-RU" sz="3100" b="0" strike="noStrike" spc="-1">
              <a:latin typeface="Arial"/>
            </a:endParaRPr>
          </a:p>
          <a:p>
            <a:pPr algn="just">
              <a:lnSpc>
                <a:spcPct val="150000"/>
              </a:lnSpc>
            </a:pPr>
            <a:r>
              <a:rPr lang="ru-RU" sz="3100" b="0" strike="noStrike" spc="-1">
                <a:solidFill>
                  <a:srgbClr val="000000"/>
                </a:solidFill>
                <a:latin typeface="Times New Roman"/>
                <a:ea typeface="Times New Roman"/>
              </a:rPr>
              <a:t>   10.12 Сведения, указанные в уведомлении, подаваемом в соответствии с пунктом 5 настоящего Порядка, не противоречат приложенной к уведомлению дополнительной общеобразовательной программе</a:t>
            </a:r>
            <a:endParaRPr lang="ru-RU" sz="3100" b="0" strike="noStrike" spc="-1">
              <a:latin typeface="Arial"/>
            </a:endParaRPr>
          </a:p>
        </p:txBody>
      </p:sp>
      <p:sp>
        <p:nvSpPr>
          <p:cNvPr id="305" name="CustomShape 2"/>
          <p:cNvSpPr/>
          <p:nvPr/>
        </p:nvSpPr>
        <p:spPr>
          <a:xfrm>
            <a:off x="576000" y="323280"/>
            <a:ext cx="8781480" cy="79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ru-RU" sz="1800" b="1" strike="noStrike" spc="-1">
                <a:solidFill>
                  <a:srgbClr val="000000"/>
                </a:solidFill>
                <a:latin typeface="Times New Roman"/>
                <a:ea typeface="DejaVu Sans"/>
              </a:rPr>
              <a:t>Пункт 10 Порядка включения дополнительных общеобразовательных программ </a:t>
            </a:r>
            <a:endParaRPr lang="ru-RU" sz="1800" b="0" strike="noStrike" spc="-1">
              <a:latin typeface="Arial"/>
            </a:endParaRPr>
          </a:p>
          <a:p>
            <a:pPr algn="ctr">
              <a:lnSpc>
                <a:spcPct val="100000"/>
              </a:lnSpc>
            </a:pPr>
            <a:r>
              <a:rPr lang="ru-RU" sz="1800" b="1" strike="noStrike" spc="-1">
                <a:solidFill>
                  <a:srgbClr val="000000"/>
                </a:solidFill>
                <a:latin typeface="Times New Roman"/>
                <a:ea typeface="DejaVu Sans"/>
              </a:rPr>
              <a:t>в систему ПФДО </a:t>
            </a:r>
            <a:r>
              <a:t/>
            </a:r>
            <a:br/>
            <a:endParaRPr lang="ru-RU"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stomShape 1"/>
          <p:cNvSpPr/>
          <p:nvPr/>
        </p:nvSpPr>
        <p:spPr>
          <a:xfrm>
            <a:off x="468000" y="512640"/>
            <a:ext cx="9069480" cy="861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ru-RU" sz="1800" b="1" strike="noStrike" spc="-1">
                <a:solidFill>
                  <a:srgbClr val="000000"/>
                </a:solidFill>
                <a:latin typeface="Times New Roman"/>
                <a:ea typeface="DejaVu Sans"/>
              </a:rPr>
              <a:t>Пункты 11 - 13 Порядка включения дополнительных общеобразовательных программ в систему ПФДО</a:t>
            </a:r>
            <a:r>
              <a:t/>
            </a:r>
            <a:br/>
            <a:endParaRPr lang="ru-RU" sz="1800" b="0" strike="noStrike" spc="-1">
              <a:latin typeface="Arial"/>
            </a:endParaRPr>
          </a:p>
        </p:txBody>
      </p:sp>
      <p:sp>
        <p:nvSpPr>
          <p:cNvPr id="307" name="CustomShape 2"/>
          <p:cNvSpPr/>
          <p:nvPr/>
        </p:nvSpPr>
        <p:spPr>
          <a:xfrm>
            <a:off x="504000" y="1315440"/>
            <a:ext cx="9069480" cy="45871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gn="just">
              <a:lnSpc>
                <a:spcPct val="100000"/>
              </a:lnSpc>
              <a:spcAft>
                <a:spcPts val="1766"/>
              </a:spcAft>
            </a:pPr>
            <a:r>
              <a:rPr lang="ru-RU" sz="1600" b="0" strike="noStrike" spc="-1">
                <a:solidFill>
                  <a:srgbClr val="000000"/>
                </a:solidFill>
                <a:latin typeface="Times New Roman"/>
                <a:ea typeface="DejaVu Sans"/>
              </a:rPr>
              <a:t>  11. В случае установления невыполнения одного или более условий, определенных пунктом 10 настоящего Порядка, поставщику образовательных услуг, направившему дополнительную общеобразовательную программу на процедуру добровольной сертификации, направляется уведомление об отказе во внесении дополнительной общеобразовательной программы в реестр сертифицированных программ</a:t>
            </a:r>
            <a:endParaRPr lang="ru-RU" sz="1600" b="0" strike="noStrike" spc="-1">
              <a:latin typeface="Arial"/>
            </a:endParaRPr>
          </a:p>
          <a:p>
            <a:pPr algn="just">
              <a:lnSpc>
                <a:spcPct val="100000"/>
              </a:lnSpc>
              <a:spcAft>
                <a:spcPts val="1766"/>
              </a:spcAft>
            </a:pPr>
            <a:r>
              <a:rPr lang="ru-RU" sz="1600" b="0" strike="noStrike" spc="-1">
                <a:solidFill>
                  <a:srgbClr val="000000"/>
                </a:solidFill>
                <a:latin typeface="Times New Roman"/>
                <a:ea typeface="DejaVu Sans"/>
              </a:rPr>
              <a:t>   12.  Поставщик образовательных услуг имеет право подавать дополнительные общеобразовательные программы на процедуру добровольной сертификации не более 3 раз на период действия муниципальной программы ПФДО.</a:t>
            </a:r>
            <a:endParaRPr lang="ru-RU" sz="1600" b="0" strike="noStrike" spc="-1">
              <a:latin typeface="Arial"/>
            </a:endParaRPr>
          </a:p>
          <a:p>
            <a:pPr algn="just">
              <a:lnSpc>
                <a:spcPct val="100000"/>
              </a:lnSpc>
              <a:spcAft>
                <a:spcPts val="1766"/>
              </a:spcAft>
            </a:pPr>
            <a:r>
              <a:rPr lang="ru-RU" sz="1600" b="0" strike="noStrike" spc="-1">
                <a:solidFill>
                  <a:srgbClr val="000000"/>
                </a:solidFill>
                <a:latin typeface="Times New Roman"/>
                <a:ea typeface="DejaVu Sans"/>
              </a:rPr>
              <a:t>     Оператор ПФДО по согласованию с уполномоченным органом устанавливает сроки приема дополнительных общеобразовательных программ для проведения процедуры добровольной сертификации </a:t>
            </a:r>
            <a:endParaRPr lang="ru-RU" sz="1600" b="0" strike="noStrike" spc="-1">
              <a:latin typeface="Arial"/>
            </a:endParaRPr>
          </a:p>
          <a:p>
            <a:pPr algn="just">
              <a:lnSpc>
                <a:spcPct val="100000"/>
              </a:lnSpc>
              <a:spcAft>
                <a:spcPts val="1766"/>
              </a:spcAft>
            </a:pPr>
            <a:r>
              <a:rPr lang="ru-RU" sz="1600" b="0" strike="noStrike" spc="-1">
                <a:solidFill>
                  <a:srgbClr val="000000"/>
                </a:solidFill>
                <a:latin typeface="Times New Roman"/>
                <a:ea typeface="DejaVu Sans"/>
              </a:rPr>
              <a:t>   13. На основании принятого решения о включении дополнительной общеобразовательной программы в реестр сертифицированных программ оператором ПФДО создается запись в реестре сертифицированных программ, в которую вносятся сведения о дополнительной общеобразовательной программе, нормативной стоимости сертифицированной программы (нормативных стоимостях сертифицированных программ) и реализующем дополнительную общеобразовательную программу поставщике образовательных услуг</a:t>
            </a:r>
            <a:endParaRPr lang="ru-RU" sz="16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CustomShape 1"/>
          <p:cNvSpPr/>
          <p:nvPr/>
        </p:nvSpPr>
        <p:spPr>
          <a:xfrm>
            <a:off x="504000" y="1296000"/>
            <a:ext cx="9069480" cy="49665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gn="just">
              <a:lnSpc>
                <a:spcPct val="100000"/>
              </a:lnSpc>
              <a:spcAft>
                <a:spcPts val="1766"/>
              </a:spcAft>
            </a:pPr>
            <a:r>
              <a:rPr lang="ru-RU" sz="1600" b="0" strike="noStrike" spc="-1">
                <a:solidFill>
                  <a:srgbClr val="000000"/>
                </a:solidFill>
                <a:latin typeface="Times New Roman"/>
                <a:ea typeface="DejaVu Sans"/>
              </a:rPr>
              <a:t>     14.   Поставщик образовательных услуг извещается о создании записи в реестре сертифицированных программ, нормативной стоимости сертифицированной программы (нормативных стоимостях сертифицированных программ), не позднее 2-х рабочих дней после создания указанной записи.</a:t>
            </a:r>
            <a:endParaRPr lang="ru-RU" sz="1600" b="0" strike="noStrike" spc="-1">
              <a:latin typeface="Arial"/>
            </a:endParaRPr>
          </a:p>
          <a:p>
            <a:pPr algn="just">
              <a:lnSpc>
                <a:spcPct val="100000"/>
              </a:lnSpc>
              <a:spcAft>
                <a:spcPts val="1766"/>
              </a:spcAft>
            </a:pPr>
            <a:r>
              <a:rPr lang="ru-RU" sz="1600" b="0" strike="noStrike" spc="-1">
                <a:solidFill>
                  <a:srgbClr val="000000"/>
                </a:solidFill>
                <a:latin typeface="Times New Roman"/>
                <a:ea typeface="DejaVu Sans"/>
              </a:rPr>
              <a:t>    15. Поставщик образовательных услуг, не позднее 10-ти рабочих дней после получения извещения о создании записи в реестре сертифицированных программ, направляет уведомление  оператору ПФДО об установлении стоимости сертифицированной программы. Стоимость сертифицированной программы устанавливается поставщиком образовательных услуг для каждой отдельной части дополнительной общеобразовательной программы</a:t>
            </a:r>
            <a:endParaRPr lang="ru-RU" sz="1600" b="0" strike="noStrike" spc="-1">
              <a:latin typeface="Arial"/>
            </a:endParaRPr>
          </a:p>
          <a:p>
            <a:pPr algn="just">
              <a:lnSpc>
                <a:spcPct val="100000"/>
              </a:lnSpc>
              <a:spcAft>
                <a:spcPts val="1766"/>
              </a:spcAft>
            </a:pPr>
            <a:r>
              <a:rPr lang="ru-RU" sz="1600" b="0" strike="noStrike" spc="-1">
                <a:solidFill>
                  <a:srgbClr val="000000"/>
                </a:solidFill>
                <a:latin typeface="Times New Roman"/>
                <a:ea typeface="DejaVu Sans"/>
              </a:rPr>
              <a:t>    16. Стоимость сертифицированной программы устанавливается поставщиком образовательной услуги в размере не более чем 150% от нормативной стоимости сертифицированной программы</a:t>
            </a:r>
            <a:endParaRPr lang="ru-RU" sz="1600" b="0" strike="noStrike" spc="-1">
              <a:latin typeface="Arial"/>
            </a:endParaRPr>
          </a:p>
          <a:p>
            <a:pPr algn="just">
              <a:lnSpc>
                <a:spcPct val="100000"/>
              </a:lnSpc>
              <a:spcAft>
                <a:spcPts val="1766"/>
              </a:spcAft>
            </a:pPr>
            <a:r>
              <a:rPr lang="ru-RU" sz="1600" b="0" strike="noStrike" spc="-1">
                <a:solidFill>
                  <a:srgbClr val="000000"/>
                </a:solidFill>
                <a:latin typeface="Times New Roman"/>
                <a:ea typeface="DejaVu Sans"/>
              </a:rPr>
              <a:t>  17. Формы и порядок направления уведомлений, указанных в пунктах 5, 15 настоящего Порядка, устанавливается оператором ПФДО</a:t>
            </a:r>
            <a:endParaRPr lang="ru-RU" sz="1600" b="0" strike="noStrike" spc="-1">
              <a:latin typeface="Arial"/>
            </a:endParaRPr>
          </a:p>
          <a:p>
            <a:pPr algn="just">
              <a:lnSpc>
                <a:spcPct val="100000"/>
              </a:lnSpc>
              <a:spcAft>
                <a:spcPts val="1766"/>
              </a:spcAft>
            </a:pPr>
            <a:r>
              <a:rPr lang="ru-RU" sz="1600" b="0" strike="noStrike" spc="-1">
                <a:solidFill>
                  <a:srgbClr val="000000"/>
                </a:solidFill>
                <a:latin typeface="Times New Roman"/>
                <a:ea typeface="DejaVu Sans"/>
              </a:rPr>
              <a:t>  18. Решение о включении дополнительных общеобразовательных программ в реестр дополнительных общеобразовательных программ осуществляется уполномоченным органом в соответствии с порядком, устанавливаемым правовым актом органа местного самоуправления</a:t>
            </a:r>
            <a:endParaRPr lang="ru-RU" sz="1600" b="0" strike="noStrike" spc="-1">
              <a:latin typeface="Arial"/>
            </a:endParaRPr>
          </a:p>
          <a:p>
            <a:pPr algn="ctr">
              <a:lnSpc>
                <a:spcPct val="100000"/>
              </a:lnSpc>
              <a:spcAft>
                <a:spcPts val="1766"/>
              </a:spcAft>
            </a:pPr>
            <a:endParaRPr lang="ru-RU" sz="1600" b="0" strike="noStrike" spc="-1">
              <a:latin typeface="Arial"/>
            </a:endParaRPr>
          </a:p>
        </p:txBody>
      </p:sp>
      <p:sp>
        <p:nvSpPr>
          <p:cNvPr id="309" name="CustomShape 2"/>
          <p:cNvSpPr/>
          <p:nvPr/>
        </p:nvSpPr>
        <p:spPr>
          <a:xfrm>
            <a:off x="504000" y="302040"/>
            <a:ext cx="9069480" cy="1259280"/>
          </a:xfrm>
          <a:prstGeom prst="rect">
            <a:avLst/>
          </a:prstGeom>
          <a:noFill/>
          <a:ln>
            <a:noFill/>
          </a:ln>
        </p:spPr>
        <p:style>
          <a:lnRef idx="0">
            <a:scrgbClr r="0" g="0" b="0"/>
          </a:lnRef>
          <a:fillRef idx="0">
            <a:scrgbClr r="0" g="0" b="0"/>
          </a:fillRef>
          <a:effectRef idx="0">
            <a:scrgbClr r="0" g="0" b="0"/>
          </a:effectRef>
          <a:fontRef idx="minor"/>
        </p:style>
      </p:sp>
      <p:sp>
        <p:nvSpPr>
          <p:cNvPr id="310" name="CustomShape 3"/>
          <p:cNvSpPr/>
          <p:nvPr/>
        </p:nvSpPr>
        <p:spPr>
          <a:xfrm>
            <a:off x="360000" y="360000"/>
            <a:ext cx="9275040" cy="93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ru-RU" sz="1800" b="1" strike="noStrike" spc="-1">
                <a:solidFill>
                  <a:srgbClr val="000000"/>
                </a:solidFill>
                <a:latin typeface="Times New Roman"/>
                <a:ea typeface="DejaVu Sans"/>
              </a:rPr>
              <a:t>Пункты 14 - 18 Порядка включения дополнительных общеобразовательных программ в систему ПФДО </a:t>
            </a:r>
            <a:r>
              <a:t/>
            </a:r>
            <a:br/>
            <a:endParaRPr lang="ru-RU"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ustomShape 1"/>
          <p:cNvSpPr/>
          <p:nvPr/>
        </p:nvSpPr>
        <p:spPr>
          <a:xfrm>
            <a:off x="504000" y="1195920"/>
            <a:ext cx="9069480" cy="43815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endParaRPr lang="ru-RU" sz="1800" b="0" strike="noStrike" spc="-1">
              <a:latin typeface="Arial"/>
            </a:endParaRPr>
          </a:p>
          <a:p>
            <a:pPr>
              <a:lnSpc>
                <a:spcPct val="100000"/>
              </a:lnSpc>
            </a:pPr>
            <a:endParaRPr lang="ru-RU" sz="1800" b="0" strike="noStrike" spc="-1">
              <a:latin typeface="Arial"/>
            </a:endParaRPr>
          </a:p>
          <a:p>
            <a:pPr>
              <a:lnSpc>
                <a:spcPct val="100000"/>
              </a:lnSpc>
            </a:pPr>
            <a:r>
              <a:rPr lang="ru-RU" sz="3200" b="0" strike="noStrike" spc="-1">
                <a:solidFill>
                  <a:srgbClr val="000000"/>
                </a:solidFill>
                <a:latin typeface="Times New Roman"/>
                <a:ea typeface="DejaVu Sans"/>
              </a:rPr>
              <a:t>                             </a:t>
            </a:r>
            <a:r>
              <a:rPr lang="ru-RU" sz="3600" b="0" strike="noStrike" spc="-1">
                <a:solidFill>
                  <a:srgbClr val="000000"/>
                </a:solidFill>
                <a:latin typeface="Times New Roman"/>
                <a:ea typeface="DejaVu Sans"/>
              </a:rPr>
              <a:t>Спасибо за внимание!</a:t>
            </a:r>
            <a:endParaRPr lang="ru-RU" sz="3600" b="0" strike="noStrike" spc="-1">
              <a:latin typeface="Arial"/>
            </a:endParaRPr>
          </a:p>
          <a:p>
            <a:pPr>
              <a:lnSpc>
                <a:spcPct val="100000"/>
              </a:lnSpc>
            </a:pPr>
            <a:endParaRPr lang="ru-RU" sz="3600" b="0" strike="noStrike" spc="-1">
              <a:latin typeface="Arial"/>
            </a:endParaRPr>
          </a:p>
          <a:p>
            <a:pPr algn="r">
              <a:lnSpc>
                <a:spcPct val="100000"/>
              </a:lnSpc>
              <a:spcBef>
                <a:spcPts val="1417"/>
              </a:spcBef>
            </a:pPr>
            <a:r>
              <a:rPr lang="ru-RU" sz="3200" b="0" strike="noStrike" spc="-1">
                <a:solidFill>
                  <a:srgbClr val="000000"/>
                </a:solidFill>
                <a:latin typeface="Times New Roman"/>
                <a:ea typeface="DejaVu Sans"/>
              </a:rPr>
              <a:t>                                                         </a:t>
            </a:r>
            <a:r>
              <a:rPr lang="ru-RU" sz="1800" b="0" strike="noStrike" spc="-1">
                <a:solidFill>
                  <a:srgbClr val="000000"/>
                </a:solidFill>
                <a:latin typeface="Times New Roman"/>
                <a:ea typeface="DejaVu Sans"/>
              </a:rPr>
              <a:t>Региональный модельный центр                                                                                                   дополнительного образования детей </a:t>
            </a:r>
            <a:endParaRPr lang="ru-RU" sz="1800" b="0" strike="noStrike" spc="-1">
              <a:latin typeface="Arial"/>
            </a:endParaRPr>
          </a:p>
          <a:p>
            <a:pPr algn="r">
              <a:lnSpc>
                <a:spcPct val="100000"/>
              </a:lnSpc>
              <a:spcBef>
                <a:spcPts val="1417"/>
              </a:spcBef>
            </a:pPr>
            <a:r>
              <a:rPr lang="ru-RU" sz="1800" b="0" strike="noStrike" spc="-1">
                <a:solidFill>
                  <a:srgbClr val="000000"/>
                </a:solidFill>
                <a:latin typeface="Times New Roman"/>
                <a:ea typeface="DejaVu Sans"/>
              </a:rPr>
              <a:t>                                                                                КОГОБУ «Дворец творчества — Мемориал»,</a:t>
            </a:r>
            <a:endParaRPr lang="ru-RU" sz="1800" b="0" strike="noStrike" spc="-1">
              <a:latin typeface="Arial"/>
            </a:endParaRPr>
          </a:p>
          <a:p>
            <a:pPr algn="r">
              <a:lnSpc>
                <a:spcPct val="100000"/>
              </a:lnSpc>
              <a:spcBef>
                <a:spcPts val="1417"/>
              </a:spcBef>
            </a:pPr>
            <a:r>
              <a:rPr lang="ru-RU" sz="1800" b="0" strike="noStrike" spc="-1">
                <a:solidFill>
                  <a:srgbClr val="000000"/>
                </a:solidFill>
                <a:latin typeface="Times New Roman"/>
                <a:ea typeface="DejaVu Sans"/>
              </a:rPr>
              <a:t>                                                                                                               </a:t>
            </a:r>
            <a:r>
              <a:rPr lang="ru-RU" sz="1800" b="1" strike="noStrike" spc="-1">
                <a:solidFill>
                  <a:srgbClr val="000000"/>
                </a:solidFill>
                <a:latin typeface="Times New Roman"/>
                <a:ea typeface="DejaVu Sans"/>
              </a:rPr>
              <a:t>8(8332) 57-00-05, 57-00-06</a:t>
            </a:r>
            <a:endParaRPr lang="ru-RU" sz="1800" b="0" strike="noStrike" spc="-1">
              <a:latin typeface="Arial"/>
            </a:endParaRPr>
          </a:p>
          <a:p>
            <a:pPr algn="r">
              <a:lnSpc>
                <a:spcPct val="100000"/>
              </a:lnSpc>
              <a:spcBef>
                <a:spcPts val="1417"/>
              </a:spcBef>
            </a:pPr>
            <a:r>
              <a:rPr lang="ru-RU" sz="1800" b="0" strike="noStrike" spc="-1">
                <a:solidFill>
                  <a:srgbClr val="000000"/>
                </a:solidFill>
                <a:latin typeface="Times New Roman"/>
                <a:ea typeface="DejaVu Sans"/>
              </a:rPr>
              <a:t>                                                                                                                          Наш сайт:Рмц43.рф</a:t>
            </a:r>
            <a:endParaRPr lang="ru-RU"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nvSpPr>
        <p:spPr>
          <a:xfrm>
            <a:off x="720000" y="864000"/>
            <a:ext cx="8995320" cy="931320"/>
          </a:xfrm>
          <a:prstGeom prst="rect">
            <a:avLst/>
          </a:prstGeom>
          <a:noFill/>
          <a:ln>
            <a:noFill/>
          </a:ln>
        </p:spPr>
        <p:style>
          <a:lnRef idx="0">
            <a:scrgbClr r="0" g="0" b="0"/>
          </a:lnRef>
          <a:fillRef idx="0">
            <a:scrgbClr r="0" g="0" b="0"/>
          </a:fillRef>
          <a:effectRef idx="0">
            <a:scrgbClr r="0" g="0" b="0"/>
          </a:effectRef>
          <a:fontRef idx="minor"/>
        </p:style>
      </p:sp>
      <p:sp>
        <p:nvSpPr>
          <p:cNvPr id="279" name="CustomShape 2"/>
          <p:cNvSpPr/>
          <p:nvPr/>
        </p:nvSpPr>
        <p:spPr>
          <a:xfrm>
            <a:off x="360000" y="1980000"/>
            <a:ext cx="9355320" cy="4795200"/>
          </a:xfrm>
          <a:prstGeom prst="rect">
            <a:avLst/>
          </a:prstGeom>
          <a:noFill/>
          <a:ln>
            <a:noFill/>
          </a:ln>
        </p:spPr>
        <p:style>
          <a:lnRef idx="0">
            <a:scrgbClr r="0" g="0" b="0"/>
          </a:lnRef>
          <a:fillRef idx="0">
            <a:scrgbClr r="0" g="0" b="0"/>
          </a:fillRef>
          <a:effectRef idx="0">
            <a:scrgbClr r="0" g="0" b="0"/>
          </a:effectRef>
          <a:fontRef idx="minor"/>
        </p:style>
      </p:sp>
      <p:sp>
        <p:nvSpPr>
          <p:cNvPr id="280" name="CustomShape 3"/>
          <p:cNvSpPr/>
          <p:nvPr/>
        </p:nvSpPr>
        <p:spPr>
          <a:xfrm>
            <a:off x="1944000" y="971640"/>
            <a:ext cx="7484400" cy="823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ru-RU" sz="2000" b="1" strike="noStrike" spc="-1">
                <a:solidFill>
                  <a:srgbClr val="000000"/>
                </a:solidFill>
                <a:latin typeface="Times New Roman"/>
                <a:ea typeface="DejaVu Sans"/>
              </a:rPr>
              <a:t>План вебинара</a:t>
            </a:r>
            <a:endParaRPr lang="ru-RU" sz="2000" b="0" strike="noStrike" spc="-1">
              <a:latin typeface="Arial"/>
            </a:endParaRPr>
          </a:p>
        </p:txBody>
      </p:sp>
      <p:sp>
        <p:nvSpPr>
          <p:cNvPr id="281" name="CustomShape 4"/>
          <p:cNvSpPr/>
          <p:nvPr/>
        </p:nvSpPr>
        <p:spPr>
          <a:xfrm>
            <a:off x="1152000" y="1981080"/>
            <a:ext cx="8064000" cy="34542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8000"/>
          </a:bodyPr>
          <a:lstStyle/>
          <a:p>
            <a:pPr marL="457200" algn="just">
              <a:lnSpc>
                <a:spcPct val="100000"/>
              </a:lnSpc>
              <a:spcBef>
                <a:spcPts val="1417"/>
              </a:spcBef>
            </a:pPr>
            <a:r>
              <a:rPr lang="ru-RU" sz="2000" b="0" strike="noStrike" spc="-1">
                <a:solidFill>
                  <a:srgbClr val="000000"/>
                </a:solidFill>
                <a:latin typeface="Times New Roman"/>
                <a:ea typeface="Microsoft YaHei"/>
              </a:rPr>
              <a:t>1.   Об основных нормативно-правовых документах</a:t>
            </a:r>
            <a:endParaRPr lang="ru-RU" sz="2000" b="0" strike="noStrike" spc="-1">
              <a:latin typeface="Arial"/>
            </a:endParaRPr>
          </a:p>
          <a:p>
            <a:pPr marL="457200" algn="just">
              <a:lnSpc>
                <a:spcPct val="100000"/>
              </a:lnSpc>
              <a:spcBef>
                <a:spcPts val="1417"/>
              </a:spcBef>
            </a:pPr>
            <a:endParaRPr lang="ru-RU" sz="2000" b="0" strike="noStrike" spc="-1">
              <a:latin typeface="Arial"/>
            </a:endParaRPr>
          </a:p>
          <a:p>
            <a:pPr marL="457200" algn="just">
              <a:lnSpc>
                <a:spcPct val="100000"/>
              </a:lnSpc>
              <a:spcBef>
                <a:spcPts val="1417"/>
              </a:spcBef>
            </a:pPr>
            <a:r>
              <a:rPr lang="ru-RU" sz="2000" b="0" strike="noStrike" spc="-1">
                <a:solidFill>
                  <a:srgbClr val="000000"/>
                </a:solidFill>
                <a:latin typeface="Times New Roman"/>
                <a:ea typeface="Microsoft YaHei"/>
              </a:rPr>
              <a:t>2.   Порядок включения дополнительных общеобразовательных программ </a:t>
            </a:r>
            <a:endParaRPr lang="ru-RU" sz="2000" b="0" strike="noStrike" spc="-1">
              <a:latin typeface="Arial"/>
            </a:endParaRPr>
          </a:p>
          <a:p>
            <a:pPr marL="457200" algn="just">
              <a:lnSpc>
                <a:spcPct val="100000"/>
              </a:lnSpc>
              <a:spcBef>
                <a:spcPts val="283"/>
              </a:spcBef>
            </a:pPr>
            <a:r>
              <a:rPr lang="ru-RU" sz="2000" b="0" strike="noStrike" spc="-1">
                <a:solidFill>
                  <a:srgbClr val="000000"/>
                </a:solidFill>
                <a:latin typeface="Times New Roman"/>
                <a:ea typeface="Microsoft YaHei"/>
              </a:rPr>
              <a:t>в систему персонифицированного финансирования дополнительного образования детей на территории Кировской области (далее — Порядок)</a:t>
            </a:r>
            <a:endParaRPr lang="ru-RU" sz="2000" b="0" strike="noStrike" spc="-1">
              <a:latin typeface="Arial"/>
            </a:endParaRPr>
          </a:p>
          <a:p>
            <a:pPr marL="457200" algn="just">
              <a:lnSpc>
                <a:spcPct val="100000"/>
              </a:lnSpc>
            </a:pPr>
            <a:endParaRPr lang="ru-RU" sz="2000" b="0" strike="noStrike" spc="-1">
              <a:latin typeface="Arial"/>
            </a:endParaRPr>
          </a:p>
          <a:p>
            <a:pPr marL="457200" algn="r">
              <a:lnSpc>
                <a:spcPct val="100000"/>
              </a:lnSpc>
            </a:pPr>
            <a:r>
              <a:rPr lang="ru-RU" sz="1500" b="0" strike="noStrike" spc="-1">
                <a:solidFill>
                  <a:srgbClr val="000000"/>
                </a:solidFill>
                <a:latin typeface="Times New Roman"/>
                <a:ea typeface="Microsoft YaHei"/>
              </a:rPr>
              <a:t>                                                   Приложение 4  Правил ПФДО, утвержденных</a:t>
            </a:r>
            <a:r>
              <a:rPr lang="ru-RU" sz="1500" b="0" i="1" strike="noStrike" spc="-1">
                <a:solidFill>
                  <a:srgbClr val="000000"/>
                </a:solidFill>
                <a:latin typeface="Times New Roman"/>
                <a:ea typeface="Microsoft YaHei"/>
              </a:rPr>
              <a:t> </a:t>
            </a:r>
            <a:r>
              <a:rPr lang="ru-RU" sz="1500" b="0" strike="noStrike" spc="-1">
                <a:solidFill>
                  <a:srgbClr val="000000"/>
                </a:solidFill>
                <a:latin typeface="Times New Roman"/>
                <a:ea typeface="DejaVu Sans"/>
              </a:rPr>
              <a:t>распоряжением </a:t>
            </a:r>
            <a:endParaRPr lang="ru-RU" sz="1500" b="0" strike="noStrike" spc="-1">
              <a:latin typeface="Arial"/>
            </a:endParaRPr>
          </a:p>
          <a:p>
            <a:pPr marL="457200" algn="r">
              <a:lnSpc>
                <a:spcPct val="100000"/>
              </a:lnSpc>
            </a:pPr>
            <a:r>
              <a:rPr lang="ru-RU" sz="1500" b="0" strike="noStrike" spc="-1">
                <a:solidFill>
                  <a:srgbClr val="000000"/>
                </a:solidFill>
                <a:latin typeface="Times New Roman"/>
                <a:ea typeface="DejaVu Sans"/>
              </a:rPr>
              <a:t>                                           министерства образования Кировской области от 30.07.2020 № 835 </a:t>
            </a:r>
            <a:endParaRPr lang="ru-RU" sz="1500" b="0" strike="noStrike" spc="-1">
              <a:latin typeface="Arial"/>
            </a:endParaRPr>
          </a:p>
          <a:p>
            <a:pPr marL="457200" algn="just">
              <a:lnSpc>
                <a:spcPct val="100000"/>
              </a:lnSpc>
              <a:spcBef>
                <a:spcPts val="850"/>
              </a:spcBef>
            </a:pPr>
            <a:r>
              <a:rPr lang="ru-RU" sz="2000" b="0" strike="noStrike" spc="-1">
                <a:solidFill>
                  <a:srgbClr val="000000"/>
                </a:solidFill>
                <a:latin typeface="Times New Roman"/>
                <a:ea typeface="Microsoft YaHei"/>
              </a:rPr>
              <a:t>3. Требования к дополнительным общеобразовательным программам, представленным для  прохождения  процедуры  добровольной  сертификации </a:t>
            </a:r>
            <a:endParaRPr lang="ru-RU" sz="2000" b="0" strike="noStrike" spc="-1">
              <a:latin typeface="Arial"/>
            </a:endParaRPr>
          </a:p>
          <a:p>
            <a:pPr marL="457200" algn="just">
              <a:lnSpc>
                <a:spcPct val="100000"/>
              </a:lnSpc>
              <a:spcBef>
                <a:spcPts val="1417"/>
              </a:spcBef>
            </a:pPr>
            <a:endParaRPr lang="ru-RU" sz="2000" b="0" strike="noStrike" spc="-1">
              <a:latin typeface="Arial"/>
            </a:endParaRPr>
          </a:p>
          <a:p>
            <a:pPr marL="457200" algn="just">
              <a:lnSpc>
                <a:spcPct val="100000"/>
              </a:lnSpc>
              <a:spcBef>
                <a:spcPts val="1417"/>
              </a:spcBef>
            </a:pPr>
            <a:endParaRPr lang="ru-RU" sz="20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1440000" y="216000"/>
            <a:ext cx="7988760" cy="1220760"/>
          </a:xfrm>
          <a:prstGeom prst="rect">
            <a:avLst/>
          </a:prstGeom>
          <a:noFill/>
          <a:ln>
            <a:noFill/>
          </a:ln>
        </p:spPr>
        <p:style>
          <a:lnRef idx="0">
            <a:scrgbClr r="0" g="0" b="0"/>
          </a:lnRef>
          <a:fillRef idx="0">
            <a:scrgbClr r="0" g="0" b="0"/>
          </a:fillRef>
          <a:effectRef idx="0">
            <a:scrgbClr r="0" g="0" b="0"/>
          </a:effectRef>
          <a:fontRef idx="minor"/>
        </p:style>
      </p:sp>
      <p:sp>
        <p:nvSpPr>
          <p:cNvPr id="283" name="CustomShape 2"/>
          <p:cNvSpPr/>
          <p:nvPr/>
        </p:nvSpPr>
        <p:spPr>
          <a:xfrm>
            <a:off x="504000" y="1768680"/>
            <a:ext cx="9067680" cy="4379760"/>
          </a:xfrm>
          <a:prstGeom prst="rect">
            <a:avLst/>
          </a:prstGeom>
          <a:noFill/>
          <a:ln>
            <a:noFill/>
          </a:ln>
        </p:spPr>
        <p:style>
          <a:lnRef idx="0">
            <a:scrgbClr r="0" g="0" b="0"/>
          </a:lnRef>
          <a:fillRef idx="0">
            <a:scrgbClr r="0" g="0" b="0"/>
          </a:fillRef>
          <a:effectRef idx="0">
            <a:scrgbClr r="0" g="0" b="0"/>
          </a:effectRef>
          <a:fontRef idx="minor"/>
        </p:style>
      </p:sp>
      <p:sp>
        <p:nvSpPr>
          <p:cNvPr id="284" name="CustomShape 3"/>
          <p:cNvSpPr/>
          <p:nvPr/>
        </p:nvSpPr>
        <p:spPr>
          <a:xfrm>
            <a:off x="1872000" y="576000"/>
            <a:ext cx="7484400" cy="716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ct val="100000"/>
              </a:lnSpc>
            </a:pPr>
            <a:r>
              <a:rPr lang="ru-RU" sz="2000" b="1" strike="noStrike" spc="-1">
                <a:solidFill>
                  <a:srgbClr val="000000"/>
                </a:solidFill>
                <a:latin typeface="Times New Roman"/>
                <a:ea typeface="DejaVu Sans"/>
              </a:rPr>
              <a:t>               Нормативно-правовые документы</a:t>
            </a:r>
            <a:endParaRPr lang="ru-RU" sz="2000" b="0" strike="noStrike" spc="-1">
              <a:latin typeface="Arial"/>
            </a:endParaRPr>
          </a:p>
        </p:txBody>
      </p:sp>
      <p:sp>
        <p:nvSpPr>
          <p:cNvPr id="285" name="CustomShape 4"/>
          <p:cNvSpPr/>
          <p:nvPr/>
        </p:nvSpPr>
        <p:spPr>
          <a:xfrm>
            <a:off x="720000" y="1295640"/>
            <a:ext cx="8636760" cy="48528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gn="just">
              <a:lnSpc>
                <a:spcPct val="100000"/>
              </a:lnSpc>
              <a:spcBef>
                <a:spcPts val="1417"/>
              </a:spcBef>
            </a:pPr>
            <a:r>
              <a:rPr lang="ru-RU" sz="1500" b="0" strike="noStrike" spc="-1">
                <a:solidFill>
                  <a:srgbClr val="000000"/>
                </a:solidFill>
                <a:latin typeface="Times New Roman"/>
                <a:ea typeface="DejaVu Sans"/>
              </a:rPr>
              <a:t>-  </a:t>
            </a:r>
            <a:r>
              <a:rPr lang="ru-RU" sz="1200" b="0" strike="noStrike" spc="-1">
                <a:solidFill>
                  <a:srgbClr val="000000"/>
                </a:solidFill>
                <a:latin typeface="Times New Roman"/>
                <a:ea typeface="DejaVu Sans"/>
              </a:rPr>
              <a:t>Федеральный закон  от  29.12.2012 N 273-ФЗ  (ред. от 08.12.2020)  "Об образовании в Российской Федерации" (с изм. и доп., вступ. в силу с 01.01.2021)</a:t>
            </a:r>
            <a:endParaRPr lang="ru-RU" sz="1200" b="0" strike="noStrike" spc="-1">
              <a:latin typeface="Arial"/>
            </a:endParaRPr>
          </a:p>
          <a:p>
            <a:pPr algn="just">
              <a:lnSpc>
                <a:spcPct val="100000"/>
              </a:lnSpc>
              <a:spcBef>
                <a:spcPts val="1417"/>
              </a:spcBef>
            </a:pPr>
            <a:r>
              <a:rPr lang="ru-RU" sz="1200" b="0" strike="noStrike" spc="-1">
                <a:solidFill>
                  <a:srgbClr val="000000"/>
                </a:solidFill>
                <a:latin typeface="Times New Roman"/>
                <a:ea typeface="DejaVu Sans"/>
              </a:rPr>
              <a:t>- распоряжение Правительства Российской Федерации от 24.04.2015 № 729-р «Концепция развития дополнительного образования детей»</a:t>
            </a:r>
            <a:endParaRPr lang="ru-RU" sz="1200" b="0" strike="noStrike" spc="-1">
              <a:latin typeface="Arial"/>
            </a:endParaRPr>
          </a:p>
          <a:p>
            <a:pPr algn="just">
              <a:lnSpc>
                <a:spcPct val="100000"/>
              </a:lnSpc>
              <a:spcBef>
                <a:spcPts val="1417"/>
              </a:spcBef>
            </a:pPr>
            <a:r>
              <a:rPr lang="ru-RU" sz="1200" b="0" strike="noStrike" spc="-1">
                <a:solidFill>
                  <a:srgbClr val="000000"/>
                </a:solidFill>
                <a:latin typeface="Times New Roman"/>
                <a:ea typeface="DejaVu Sans"/>
              </a:rPr>
              <a:t>- приказ Министерства просвещения Российской Федерации от 09.11.2018 № 196 «Об утверждении Порядка организации  и осуществления образовательной деятельности по дополнительным общеобразовательным программам»</a:t>
            </a:r>
            <a:endParaRPr lang="ru-RU" sz="1200" b="0" strike="noStrike" spc="-1">
              <a:latin typeface="Arial"/>
            </a:endParaRPr>
          </a:p>
          <a:p>
            <a:pPr algn="just">
              <a:lnSpc>
                <a:spcPct val="100000"/>
              </a:lnSpc>
              <a:spcBef>
                <a:spcPts val="1417"/>
              </a:spcBef>
            </a:pPr>
            <a:r>
              <a:rPr lang="ru-RU" sz="1200" b="0" strike="noStrike" spc="-1">
                <a:solidFill>
                  <a:srgbClr val="000000"/>
                </a:solidFill>
                <a:latin typeface="Times New Roman"/>
                <a:ea typeface="DejaVu Sans"/>
              </a:rPr>
              <a:t>- приказ  Министерства  просвещения Российской Федерации от 30.09.2020 № 533 «О внесении изменений  в Порядок организации  и осуществления образовательной деятельности по дополнительным  общеобразовательным программам, утвержденный приказом Минпросвещения РФ от 09.11.2018 № 196» </a:t>
            </a:r>
            <a:endParaRPr lang="ru-RU" sz="1200" b="0" strike="noStrike" spc="-1">
              <a:latin typeface="Arial"/>
            </a:endParaRPr>
          </a:p>
          <a:p>
            <a:pPr algn="just">
              <a:lnSpc>
                <a:spcPct val="100000"/>
              </a:lnSpc>
              <a:spcBef>
                <a:spcPts val="1417"/>
              </a:spcBef>
            </a:pPr>
            <a:r>
              <a:rPr lang="ru-RU" sz="1200" b="0" strike="noStrike" spc="-1">
                <a:solidFill>
                  <a:srgbClr val="000000"/>
                </a:solidFill>
                <a:latin typeface="Times New Roman"/>
                <a:ea typeface="DejaVu Sans"/>
              </a:rPr>
              <a:t>- постановление   Главного   государственного  санитарного  врача  Российской   Федерации   от   28.09.2020   № 28    «Об   утверждении   санитарных  правил  СП 2.4. 3648-20   «Санитарно - эпидемиологические требования  к организациям воспитания   и обучения, отдыха и оздоровления детей и молодежи» </a:t>
            </a:r>
            <a:endParaRPr lang="ru-RU" sz="1200" b="0" strike="noStrike" spc="-1">
              <a:latin typeface="Arial"/>
            </a:endParaRPr>
          </a:p>
          <a:p>
            <a:pPr algn="just">
              <a:lnSpc>
                <a:spcPct val="100000"/>
              </a:lnSpc>
              <a:spcBef>
                <a:spcPts val="1417"/>
              </a:spcBef>
            </a:pPr>
            <a:r>
              <a:rPr lang="ru-RU" sz="1200" b="0" strike="noStrike" spc="-1">
                <a:solidFill>
                  <a:srgbClr val="000000"/>
                </a:solidFill>
                <a:latin typeface="Times New Roman"/>
                <a:ea typeface="DejaVu Sans"/>
              </a:rPr>
              <a:t>- письмо   Министерства образования и науки РФ  от 18.11.2015  № 09-3242   «О направлении методических рекомендаций                 по проектированию дополнительных общеразвивающих программ (включая разноуровневые программы)»</a:t>
            </a:r>
            <a:endParaRPr lang="ru-RU" sz="1200" b="0" strike="noStrike" spc="-1">
              <a:latin typeface="Arial"/>
            </a:endParaRPr>
          </a:p>
          <a:p>
            <a:pPr algn="just">
              <a:lnSpc>
                <a:spcPct val="100000"/>
              </a:lnSpc>
              <a:spcBef>
                <a:spcPts val="1417"/>
              </a:spcBef>
            </a:pPr>
            <a:r>
              <a:rPr lang="ru-RU" sz="1200" b="0" strike="noStrike" spc="-1">
                <a:solidFill>
                  <a:srgbClr val="000000"/>
                </a:solidFill>
                <a:latin typeface="Times New Roman"/>
                <a:ea typeface="DejaVu Sans"/>
              </a:rPr>
              <a:t>- постановление Правительства Кировской области от 20.07.2020 № 389-П «О внедрении системы персонифицированного финансирования дополнительного образования детей на территории Кировской области» </a:t>
            </a:r>
            <a:endParaRPr lang="ru-RU" sz="1200" b="0" strike="noStrike" spc="-1">
              <a:latin typeface="Arial"/>
            </a:endParaRPr>
          </a:p>
          <a:p>
            <a:pPr algn="just">
              <a:lnSpc>
                <a:spcPct val="100000"/>
              </a:lnSpc>
              <a:spcBef>
                <a:spcPts val="1417"/>
              </a:spcBef>
            </a:pPr>
            <a:r>
              <a:rPr lang="ru-RU" sz="1200" b="0" strike="noStrike" spc="-1">
                <a:solidFill>
                  <a:srgbClr val="000000"/>
                </a:solidFill>
                <a:latin typeface="Times New Roman"/>
                <a:ea typeface="DejaVu Sans"/>
              </a:rPr>
              <a:t>- распоряжение министерства образования Кировской области от 30.07.2020 № 835 «Об утверждении Правил персонифицированного финансирования дополнительного образования детей на территории Кировской области» (ред. от 07.09.2020 № 1046, от 22.09.2020 № 1104, от 28.09.2020 № 1139) </a:t>
            </a:r>
            <a:endParaRPr lang="ru-RU" sz="1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1"/>
          <p:cNvSpPr/>
          <p:nvPr/>
        </p:nvSpPr>
        <p:spPr>
          <a:xfrm>
            <a:off x="360000" y="-60480"/>
            <a:ext cx="9355320" cy="1233360"/>
          </a:xfrm>
          <a:prstGeom prst="rect">
            <a:avLst/>
          </a:prstGeom>
          <a:noFill/>
          <a:ln>
            <a:noFill/>
          </a:ln>
        </p:spPr>
        <p:style>
          <a:lnRef idx="0">
            <a:scrgbClr r="0" g="0" b="0"/>
          </a:lnRef>
          <a:fillRef idx="0">
            <a:scrgbClr r="0" g="0" b="0"/>
          </a:fillRef>
          <a:effectRef idx="0">
            <a:scrgbClr r="0" g="0" b="0"/>
          </a:effectRef>
          <a:fontRef idx="minor"/>
        </p:style>
      </p:sp>
      <p:sp>
        <p:nvSpPr>
          <p:cNvPr id="287" name="CustomShape 2"/>
          <p:cNvSpPr/>
          <p:nvPr/>
        </p:nvSpPr>
        <p:spPr>
          <a:xfrm>
            <a:off x="5152680" y="1768680"/>
            <a:ext cx="4422600" cy="43797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7"/>
              </a:spcBef>
            </a:pPr>
            <a:endParaRPr lang="ru-RU" sz="1800" b="0" strike="noStrike" spc="-1">
              <a:latin typeface="Arial"/>
            </a:endParaRPr>
          </a:p>
          <a:p>
            <a:pPr>
              <a:lnSpc>
                <a:spcPct val="100000"/>
              </a:lnSpc>
              <a:spcBef>
                <a:spcPts val="1417"/>
              </a:spcBef>
            </a:pPr>
            <a:endParaRPr lang="ru-RU" sz="1800" b="0" strike="noStrike" spc="-1">
              <a:latin typeface="Arial"/>
            </a:endParaRPr>
          </a:p>
        </p:txBody>
      </p:sp>
      <p:sp>
        <p:nvSpPr>
          <p:cNvPr id="288" name="CustomShape 3"/>
          <p:cNvSpPr/>
          <p:nvPr/>
        </p:nvSpPr>
        <p:spPr>
          <a:xfrm>
            <a:off x="792000" y="216000"/>
            <a:ext cx="8565480" cy="862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ru-RU" sz="2000" b="1" strike="noStrike" spc="-1">
                <a:solidFill>
                  <a:srgbClr val="000000"/>
                </a:solidFill>
                <a:latin typeface="Times New Roman"/>
                <a:ea typeface="DejaVu Sans"/>
              </a:rPr>
              <a:t>Порядок включения </a:t>
            </a:r>
            <a:endParaRPr lang="ru-RU" sz="2000" b="0" strike="noStrike" spc="-1">
              <a:latin typeface="Arial"/>
            </a:endParaRPr>
          </a:p>
          <a:p>
            <a:pPr algn="ctr">
              <a:lnSpc>
                <a:spcPct val="100000"/>
              </a:lnSpc>
            </a:pPr>
            <a:r>
              <a:rPr lang="ru-RU" sz="2000" b="1" strike="noStrike" spc="-1">
                <a:solidFill>
                  <a:srgbClr val="000000"/>
                </a:solidFill>
                <a:latin typeface="Times New Roman"/>
                <a:ea typeface="DejaVu Sans"/>
              </a:rPr>
              <a:t>дополнительных общеобразовательных программ в систему  ПФДО </a:t>
            </a:r>
            <a:endParaRPr lang="ru-RU" sz="2000" b="0" strike="noStrike" spc="-1">
              <a:latin typeface="Arial"/>
            </a:endParaRPr>
          </a:p>
          <a:p>
            <a:pPr algn="ctr">
              <a:lnSpc>
                <a:spcPct val="100000"/>
              </a:lnSpc>
            </a:pPr>
            <a:r>
              <a:rPr lang="ru-RU" sz="1600" b="1" strike="noStrike" spc="-1">
                <a:solidFill>
                  <a:srgbClr val="000000"/>
                </a:solidFill>
                <a:latin typeface="Times New Roman"/>
                <a:ea typeface="DejaVu Sans"/>
              </a:rPr>
              <a:t>(приложение 4 Правил ПФДО на территории Кировской области)</a:t>
            </a:r>
            <a:endParaRPr lang="ru-RU" sz="1600" b="0" strike="noStrike" spc="-1">
              <a:latin typeface="Arial"/>
            </a:endParaRPr>
          </a:p>
        </p:txBody>
      </p:sp>
      <p:sp>
        <p:nvSpPr>
          <p:cNvPr id="289" name="CustomShape 4"/>
          <p:cNvSpPr/>
          <p:nvPr/>
        </p:nvSpPr>
        <p:spPr>
          <a:xfrm>
            <a:off x="576000" y="1296000"/>
            <a:ext cx="8853480" cy="50032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17000"/>
          </a:bodyPr>
          <a:lstStyle/>
          <a:p>
            <a:pPr marL="108000" algn="just">
              <a:lnSpc>
                <a:spcPct val="100000"/>
              </a:lnSpc>
            </a:pPr>
            <a:endParaRPr lang="ru-RU" sz="1800" b="0" strike="noStrike" spc="-1">
              <a:latin typeface="Arial"/>
            </a:endParaRPr>
          </a:p>
          <a:p>
            <a:pPr marL="108000" algn="just">
              <a:lnSpc>
                <a:spcPct val="100000"/>
              </a:lnSpc>
            </a:pPr>
            <a:r>
              <a:rPr lang="ru-RU" sz="3000" b="1" strike="noStrike" spc="-1">
                <a:solidFill>
                  <a:srgbClr val="000000"/>
                </a:solidFill>
                <a:latin typeface="Times New Roman"/>
                <a:ea typeface="DejaVu Sans"/>
              </a:rPr>
              <a:t>Пункт 1.   </a:t>
            </a:r>
            <a:r>
              <a:rPr lang="ru-RU" sz="3000" b="0" strike="noStrike" spc="-1">
                <a:solidFill>
                  <a:srgbClr val="000000"/>
                </a:solidFill>
                <a:latin typeface="Times New Roman"/>
                <a:ea typeface="DejaVu Sans"/>
              </a:rPr>
              <a:t>Порядок включения дополнительных общеобразовательных программ в систему ПФДО</a:t>
            </a:r>
            <a:endParaRPr lang="ru-RU" sz="3000" b="0" strike="noStrike" spc="-1">
              <a:latin typeface="Arial"/>
            </a:endParaRPr>
          </a:p>
          <a:p>
            <a:pPr marL="108000" algn="just">
              <a:lnSpc>
                <a:spcPct val="100000"/>
              </a:lnSpc>
            </a:pPr>
            <a:r>
              <a:rPr lang="ru-RU" sz="3000" b="0" strike="noStrike" spc="-1">
                <a:solidFill>
                  <a:srgbClr val="000000"/>
                </a:solidFill>
                <a:latin typeface="Times New Roman"/>
                <a:ea typeface="DejaVu Sans"/>
              </a:rPr>
              <a:t>определяет условия включения дополнительных общеобразовательных программ в систему ПФДО</a:t>
            </a:r>
            <a:endParaRPr lang="ru-RU" sz="3000" b="0" strike="noStrike" spc="-1">
              <a:latin typeface="Arial"/>
            </a:endParaRPr>
          </a:p>
          <a:p>
            <a:pPr marL="108000" algn="just">
              <a:lnSpc>
                <a:spcPct val="100000"/>
              </a:lnSpc>
            </a:pPr>
            <a:endParaRPr lang="ru-RU" sz="3000" b="0" strike="noStrike" spc="-1">
              <a:latin typeface="Arial"/>
            </a:endParaRPr>
          </a:p>
          <a:p>
            <a:pPr marL="108000" algn="just">
              <a:lnSpc>
                <a:spcPct val="100000"/>
              </a:lnSpc>
            </a:pPr>
            <a:r>
              <a:rPr lang="ru-RU" sz="3000" b="1" strike="noStrike" spc="-1">
                <a:solidFill>
                  <a:srgbClr val="000000"/>
                </a:solidFill>
                <a:latin typeface="Times New Roman"/>
                <a:ea typeface="DejaVu Sans"/>
              </a:rPr>
              <a:t> Пункт 2. </a:t>
            </a:r>
            <a:r>
              <a:rPr lang="ru-RU" sz="3000" b="0" strike="noStrike" spc="-1">
                <a:solidFill>
                  <a:srgbClr val="000000"/>
                </a:solidFill>
                <a:latin typeface="Times New Roman"/>
                <a:ea typeface="DejaVu Sans"/>
              </a:rPr>
              <a:t>В целях обеспечения вариативности и доступности дополнительного образования детей осуществляется ведение: </a:t>
            </a:r>
            <a:endParaRPr lang="ru-RU" sz="3000" b="0" strike="noStrike" spc="-1">
              <a:latin typeface="Arial"/>
            </a:endParaRPr>
          </a:p>
          <a:p>
            <a:pPr marL="108000" algn="just">
              <a:lnSpc>
                <a:spcPct val="100000"/>
              </a:lnSpc>
            </a:pPr>
            <a:endParaRPr lang="ru-RU" sz="3000" b="0" strike="noStrike" spc="-1">
              <a:latin typeface="Arial"/>
            </a:endParaRPr>
          </a:p>
          <a:p>
            <a:pPr marL="108000" algn="just">
              <a:lnSpc>
                <a:spcPct val="100000"/>
              </a:lnSpc>
            </a:pPr>
            <a:r>
              <a:rPr lang="ru-RU" sz="3000" b="0" strike="noStrike" spc="-1">
                <a:solidFill>
                  <a:srgbClr val="000000"/>
                </a:solidFill>
                <a:latin typeface="Times New Roman"/>
                <a:ea typeface="DejaVu Sans"/>
              </a:rPr>
              <a:t>      </a:t>
            </a:r>
            <a:r>
              <a:rPr lang="ru-RU" sz="3000" b="0" u="sng" strike="noStrike" spc="-1">
                <a:solidFill>
                  <a:srgbClr val="000000"/>
                </a:solidFill>
                <a:uFillTx/>
                <a:latin typeface="Times New Roman"/>
                <a:ea typeface="DejaVu Sans"/>
              </a:rPr>
              <a:t>реестра сертифицированных программ</a:t>
            </a:r>
            <a:r>
              <a:rPr lang="ru-RU" sz="3000" b="0" strike="noStrike" spc="-1">
                <a:solidFill>
                  <a:srgbClr val="000000"/>
                </a:solidFill>
                <a:latin typeface="Times New Roman"/>
                <a:ea typeface="DejaVu Sans"/>
              </a:rPr>
              <a:t>, реализуемых государственными (муниципальными) организациями СВЕРХ установленного государственного (муниципального) задания, частными некоммерческими организациями, индивидуальными предпринимателями за счёт соответствующих местных бюджетов</a:t>
            </a:r>
            <a:endParaRPr lang="ru-RU" sz="3000" b="0" strike="noStrike" spc="-1">
              <a:latin typeface="Arial"/>
            </a:endParaRPr>
          </a:p>
          <a:p>
            <a:pPr marL="108000" algn="just">
              <a:lnSpc>
                <a:spcPct val="100000"/>
              </a:lnSpc>
            </a:pPr>
            <a:endParaRPr lang="ru-RU" sz="3000" b="0" strike="noStrike" spc="-1">
              <a:latin typeface="Arial"/>
            </a:endParaRPr>
          </a:p>
          <a:p>
            <a:pPr marL="108000" algn="r">
              <a:lnSpc>
                <a:spcPct val="100000"/>
              </a:lnSpc>
            </a:pPr>
            <a:r>
              <a:rPr lang="ru-RU" sz="3000" b="0" strike="noStrike" spc="-1">
                <a:solidFill>
                  <a:srgbClr val="000000"/>
                </a:solidFill>
                <a:latin typeface="Times New Roman"/>
                <a:ea typeface="DejaVu Sans"/>
              </a:rPr>
              <a:t>                                                                                       </a:t>
            </a:r>
            <a:r>
              <a:rPr lang="ru-RU" sz="2600" b="0" i="1" strike="noStrike" spc="-1">
                <a:solidFill>
                  <a:srgbClr val="000000"/>
                </a:solidFill>
                <a:latin typeface="Times New Roman"/>
                <a:ea typeface="DejaVu Sans"/>
              </a:rPr>
              <a:t>Реестр сертифицированных программ формируется  оператором ПФДО и включает программы, прошедшие добровольную сертификацию</a:t>
            </a:r>
            <a:endParaRPr lang="ru-RU" sz="2600" b="0" strike="noStrike" spc="-1">
              <a:latin typeface="Arial"/>
            </a:endParaRPr>
          </a:p>
          <a:p>
            <a:pPr marL="108000" algn="just">
              <a:lnSpc>
                <a:spcPct val="100000"/>
              </a:lnSpc>
            </a:pPr>
            <a:endParaRPr lang="ru-RU" sz="2600" b="0" strike="noStrike" spc="-1">
              <a:latin typeface="Arial"/>
            </a:endParaRPr>
          </a:p>
          <a:p>
            <a:pPr marL="108000" algn="just">
              <a:lnSpc>
                <a:spcPct val="100000"/>
              </a:lnSpc>
            </a:pPr>
            <a:r>
              <a:rPr lang="ru-RU" sz="3000" b="0" strike="noStrike" spc="-1">
                <a:solidFill>
                  <a:srgbClr val="000000"/>
                </a:solidFill>
                <a:latin typeface="Times New Roman"/>
                <a:ea typeface="DejaVu Sans"/>
              </a:rPr>
              <a:t> р</a:t>
            </a:r>
            <a:r>
              <a:rPr lang="ru-RU" sz="3000" b="0" u="sng" strike="noStrike" spc="-1">
                <a:solidFill>
                  <a:srgbClr val="000000"/>
                </a:solidFill>
                <a:uFillTx/>
                <a:latin typeface="Times New Roman"/>
                <a:ea typeface="DejaVu Sans"/>
              </a:rPr>
              <a:t>еестров дополнительных общеобразовательных программ</a:t>
            </a:r>
            <a:r>
              <a:rPr lang="ru-RU" sz="3000" b="0" strike="noStrike" spc="-1">
                <a:solidFill>
                  <a:srgbClr val="000000"/>
                </a:solidFill>
                <a:latin typeface="Times New Roman"/>
                <a:ea typeface="DejaVu Sans"/>
              </a:rPr>
              <a:t>, реализуемых государственными (муниципальными) организациями на территории муниципального образования,  финансовое обеспечение которых осуществляется за счет средств соответствующего бюджета на оказание государственного (муниципального) задания </a:t>
            </a:r>
            <a:endParaRPr lang="ru-RU" sz="3000" b="0" strike="noStrike" spc="-1">
              <a:latin typeface="Arial"/>
            </a:endParaRPr>
          </a:p>
          <a:p>
            <a:pPr marL="108000" algn="just">
              <a:lnSpc>
                <a:spcPct val="100000"/>
              </a:lnSpc>
            </a:pPr>
            <a:r>
              <a:rPr lang="ru-RU" sz="3000" b="0" strike="noStrike" spc="-1">
                <a:solidFill>
                  <a:srgbClr val="000000"/>
                </a:solidFill>
                <a:latin typeface="Times New Roman"/>
                <a:ea typeface="DejaVu Sans"/>
              </a:rPr>
              <a:t>                                                                 </a:t>
            </a:r>
            <a:endParaRPr lang="ru-RU" sz="3000" b="0" strike="noStrike" spc="-1">
              <a:latin typeface="Arial"/>
            </a:endParaRPr>
          </a:p>
          <a:p>
            <a:pPr marL="108000" algn="r">
              <a:lnSpc>
                <a:spcPct val="100000"/>
              </a:lnSpc>
            </a:pPr>
            <a:r>
              <a:rPr lang="ru-RU" sz="2600" b="0" i="1" strike="noStrike" spc="-1">
                <a:solidFill>
                  <a:srgbClr val="000000"/>
                </a:solidFill>
                <a:latin typeface="Times New Roman"/>
                <a:ea typeface="DejaVu Sans"/>
              </a:rPr>
              <a:t>Реестры дополнительных общеобразовательных программ</a:t>
            </a:r>
            <a:endParaRPr lang="ru-RU" sz="2600" b="0" strike="noStrike" spc="-1">
              <a:latin typeface="Arial"/>
            </a:endParaRPr>
          </a:p>
          <a:p>
            <a:pPr marL="108000" algn="r">
              <a:lnSpc>
                <a:spcPct val="100000"/>
              </a:lnSpc>
            </a:pPr>
            <a:r>
              <a:rPr lang="ru-RU" sz="2600" b="0" i="1" strike="noStrike" spc="-1">
                <a:solidFill>
                  <a:srgbClr val="000000"/>
                </a:solidFill>
                <a:latin typeface="Times New Roman"/>
                <a:ea typeface="DejaVu Sans"/>
              </a:rPr>
              <a:t> формируются уполномоченным органом (муниципальной комиссией по реестрам) </a:t>
            </a:r>
            <a:endParaRPr lang="ru-RU" sz="2600" b="0" strike="noStrike" spc="-1">
              <a:latin typeface="Arial"/>
            </a:endParaRPr>
          </a:p>
          <a:p>
            <a:pPr marL="108000" algn="just">
              <a:lnSpc>
                <a:spcPct val="100000"/>
              </a:lnSpc>
            </a:pPr>
            <a:endParaRPr lang="ru-RU" sz="2600" b="0" strike="noStrike" spc="-1">
              <a:latin typeface="Arial"/>
            </a:endParaRPr>
          </a:p>
          <a:p>
            <a:pPr marL="108000" algn="just">
              <a:lnSpc>
                <a:spcPct val="100000"/>
              </a:lnSpc>
            </a:pPr>
            <a:r>
              <a:rPr lang="ru-RU" sz="3000" b="0" strike="noStrike" spc="-1">
                <a:solidFill>
                  <a:srgbClr val="000000"/>
                </a:solidFill>
                <a:latin typeface="Times New Roman"/>
                <a:ea typeface="DejaVu Sans"/>
              </a:rPr>
              <a:t>       Реестр платных программ  также  формируется региональным  оператором ПФДО  и  включает программы, прошедшие модерацию</a:t>
            </a:r>
            <a:endParaRPr lang="ru-RU" sz="3000" b="0" strike="noStrike" spc="-1">
              <a:latin typeface="Arial"/>
            </a:endParaRPr>
          </a:p>
          <a:p>
            <a:pPr marL="108000">
              <a:lnSpc>
                <a:spcPct val="100000"/>
              </a:lnSpc>
            </a:pPr>
            <a:endParaRPr lang="ru-RU" sz="30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648000" y="360000"/>
            <a:ext cx="8712000" cy="45352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1000"/>
          </a:bodyPr>
          <a:lstStyle/>
          <a:p>
            <a:pPr algn="just">
              <a:lnSpc>
                <a:spcPct val="100000"/>
              </a:lnSpc>
              <a:spcBef>
                <a:spcPts val="2832"/>
              </a:spcBef>
              <a:spcAft>
                <a:spcPts val="1417"/>
              </a:spcAft>
            </a:pPr>
            <a:r>
              <a:rPr lang="ru-RU" sz="2200" b="0" strike="noStrike" spc="-1">
                <a:solidFill>
                  <a:srgbClr val="000000"/>
                </a:solidFill>
                <a:latin typeface="Times New Roman"/>
                <a:ea typeface="DejaVu Sans"/>
              </a:rPr>
              <a:t>     </a:t>
            </a:r>
            <a:endParaRPr lang="ru-RU" sz="2200" b="0" strike="noStrike" spc="-1">
              <a:latin typeface="Arial"/>
            </a:endParaRPr>
          </a:p>
          <a:p>
            <a:pPr marL="72000" algn="just">
              <a:lnSpc>
                <a:spcPct val="120000"/>
              </a:lnSpc>
              <a:spcBef>
                <a:spcPts val="2265"/>
              </a:spcBef>
              <a:spcAft>
                <a:spcPts val="1134"/>
              </a:spcAft>
            </a:pPr>
            <a:r>
              <a:rPr lang="ru-RU" sz="6000" b="1" strike="noStrike" spc="-1">
                <a:solidFill>
                  <a:srgbClr val="000000"/>
                </a:solidFill>
                <a:latin typeface="Times New Roman"/>
                <a:ea typeface="DejaVu Sans"/>
              </a:rPr>
              <a:t> Пункт 3. </a:t>
            </a:r>
            <a:r>
              <a:rPr lang="ru-RU" sz="6000" b="0" strike="noStrike" spc="-1">
                <a:solidFill>
                  <a:srgbClr val="000000"/>
                </a:solidFill>
                <a:latin typeface="Times New Roman"/>
                <a:ea typeface="DejaVu Sans"/>
              </a:rPr>
              <a:t>Реестр сертифицированных программ формируется оператором ПФДО на основании информации о дополнительных общеобразовательных программах, представленной поставщиками образовательных услуг, включенными в реестр поставщиков образовательных услуг по предоставлению дополнительного образования. Каждой дополнительной общеобразовательной программе присваивается собственный идентификатор</a:t>
            </a:r>
            <a:endParaRPr lang="ru-RU" sz="6000" b="0" strike="noStrike" spc="-1">
              <a:latin typeface="Arial"/>
            </a:endParaRPr>
          </a:p>
          <a:p>
            <a:pPr marL="108000" algn="just">
              <a:lnSpc>
                <a:spcPct val="120000"/>
              </a:lnSpc>
              <a:spcBef>
                <a:spcPts val="1417"/>
              </a:spcBef>
              <a:spcAft>
                <a:spcPts val="1134"/>
              </a:spcAft>
            </a:pPr>
            <a:r>
              <a:rPr lang="ru-RU" sz="6000" b="1" strike="noStrike" spc="-1">
                <a:solidFill>
                  <a:srgbClr val="000000"/>
                </a:solidFill>
                <a:latin typeface="Times New Roman"/>
                <a:ea typeface="Microsoft YaHei"/>
              </a:rPr>
              <a:t> Пункт 4.</a:t>
            </a:r>
            <a:r>
              <a:rPr lang="ru-RU" sz="6000" b="0" strike="noStrike" spc="-1">
                <a:solidFill>
                  <a:srgbClr val="000000"/>
                </a:solidFill>
                <a:latin typeface="Times New Roman"/>
                <a:ea typeface="Microsoft YaHei"/>
              </a:rPr>
              <a:t> Решение о включении дополнительных общеобразовательных программ в реестр сертифицированных программ принимается оператором ПФДО по результатам проведения оценки (сертификации) дополнительных общеобразовательных программ на предмет выполнения условий, определенных пунктом 10 настоящего Порядка (далее – процедура добровольной сертификации) и по согласованию с уполномоченным органом о соответствии дополнительных общеобразовательных программ социально-экономическим и социально-культурным потребностям и проблемам муниципального образования. В целях осуществления процедуры добровольной сертификации дополнительных общеобразовательных программ правовым актом министерства образования Кировской области создается экспертная группа по оценке (сертификации) дополнительных общеобразовательных программ </a:t>
            </a:r>
            <a:endParaRPr lang="ru-RU" sz="6000" b="0" strike="noStrike" spc="-1">
              <a:latin typeface="Arial"/>
            </a:endParaRPr>
          </a:p>
          <a:p>
            <a:pPr marL="108000" algn="r">
              <a:lnSpc>
                <a:spcPct val="100000"/>
              </a:lnSpc>
              <a:spcBef>
                <a:spcPts val="2265"/>
              </a:spcBef>
              <a:spcAft>
                <a:spcPts val="1134"/>
              </a:spcAft>
            </a:pPr>
            <a:r>
              <a:rPr lang="ru-RU" sz="2200" b="0" strike="noStrike" spc="-1">
                <a:solidFill>
                  <a:srgbClr val="000000"/>
                </a:solidFill>
                <a:latin typeface="Times New Roman"/>
                <a:ea typeface="DejaVu Sans"/>
              </a:rPr>
              <a:t>             </a:t>
            </a:r>
            <a:endParaRPr lang="ru-RU" sz="2200" b="0" strike="noStrike" spc="-1">
              <a:latin typeface="Arial"/>
            </a:endParaRPr>
          </a:p>
        </p:txBody>
      </p:sp>
      <p:sp>
        <p:nvSpPr>
          <p:cNvPr id="291" name="CustomShape 2"/>
          <p:cNvSpPr/>
          <p:nvPr/>
        </p:nvSpPr>
        <p:spPr>
          <a:xfrm>
            <a:off x="3384000" y="4788000"/>
            <a:ext cx="6189120" cy="1079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0000"/>
              </a:lnSpc>
            </a:pPr>
            <a:r>
              <a:rPr lang="ru-RU" sz="1500" b="0" i="1" strike="noStrike" spc="-1">
                <a:solidFill>
                  <a:srgbClr val="000000"/>
                </a:solidFill>
                <a:latin typeface="Times New Roman"/>
                <a:ea typeface="DejaVu Sans"/>
              </a:rPr>
              <a:t>Распоряжение   министерства   образования  Кировской области от 30.07.2020 № 835 «Об утверждении Правил персонифицированного финансирования дополнительного образования детей на территории Кировской области»  (</a:t>
            </a:r>
            <a:r>
              <a:rPr lang="ru-RU" sz="1500" b="1" i="1" strike="noStrike" spc="-1">
                <a:solidFill>
                  <a:srgbClr val="000000"/>
                </a:solidFill>
                <a:latin typeface="Times New Roman"/>
                <a:ea typeface="DejaVu Sans"/>
              </a:rPr>
              <a:t>ред. от 22.09.2020 № 1104</a:t>
            </a:r>
            <a:r>
              <a:rPr lang="ru-RU" sz="1500" b="0" i="1" strike="noStrike" spc="-1">
                <a:solidFill>
                  <a:srgbClr val="000000"/>
                </a:solidFill>
                <a:latin typeface="Times New Roman"/>
                <a:ea typeface="DejaVu Sans"/>
              </a:rPr>
              <a:t>)</a:t>
            </a:r>
            <a:r>
              <a:rPr lang="ru-RU" sz="1200" b="0" i="1" strike="noStrike" spc="-1">
                <a:solidFill>
                  <a:srgbClr val="000000"/>
                </a:solidFill>
                <a:latin typeface="Times New Roman"/>
                <a:ea typeface="DejaVu Sans"/>
              </a:rPr>
              <a:t>  </a:t>
            </a:r>
            <a:endParaRPr lang="ru-RU" sz="1200" b="0" strike="noStrike" spc="-1">
              <a:latin typeface="Arial"/>
            </a:endParaRPr>
          </a:p>
        </p:txBody>
      </p:sp>
      <p:sp>
        <p:nvSpPr>
          <p:cNvPr id="292" name="CustomShape 3"/>
          <p:cNvSpPr/>
          <p:nvPr/>
        </p:nvSpPr>
        <p:spPr>
          <a:xfrm>
            <a:off x="1026720" y="360000"/>
            <a:ext cx="8118000" cy="6530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CustomShape 1"/>
          <p:cNvSpPr/>
          <p:nvPr/>
        </p:nvSpPr>
        <p:spPr>
          <a:xfrm>
            <a:off x="431640" y="288000"/>
            <a:ext cx="9069120" cy="791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ru-RU" sz="2200" b="1" strike="noStrike" spc="-1">
                <a:solidFill>
                  <a:srgbClr val="000000"/>
                </a:solidFill>
                <a:latin typeface="Times New Roman"/>
                <a:ea typeface="DejaVu Sans"/>
              </a:rPr>
              <a:t>  </a:t>
            </a:r>
            <a:r>
              <a:rPr lang="ru-RU" sz="2000" b="1" strike="noStrike" spc="-1">
                <a:solidFill>
                  <a:srgbClr val="000000"/>
                </a:solidFill>
                <a:latin typeface="Times New Roman"/>
                <a:ea typeface="DejaVu Sans"/>
              </a:rPr>
              <a:t> </a:t>
            </a:r>
            <a:endParaRPr lang="ru-RU" sz="2000" b="0" strike="noStrike" spc="-1">
              <a:latin typeface="Arial"/>
            </a:endParaRPr>
          </a:p>
          <a:p>
            <a:pPr algn="ctr">
              <a:lnSpc>
                <a:spcPct val="100000"/>
              </a:lnSpc>
            </a:pPr>
            <a:endParaRPr lang="ru-RU" sz="2000" b="0" strike="noStrike" spc="-1">
              <a:latin typeface="Arial"/>
            </a:endParaRPr>
          </a:p>
          <a:p>
            <a:pPr algn="ctr">
              <a:lnSpc>
                <a:spcPct val="100000"/>
              </a:lnSpc>
            </a:pPr>
            <a:endParaRPr lang="ru-RU" sz="2000" b="0" strike="noStrike" spc="-1">
              <a:latin typeface="Arial"/>
            </a:endParaRPr>
          </a:p>
          <a:p>
            <a:pPr algn="ctr">
              <a:lnSpc>
                <a:spcPct val="100000"/>
              </a:lnSpc>
            </a:pPr>
            <a:endParaRPr lang="ru-RU" sz="2000" b="0" strike="noStrike" spc="-1">
              <a:latin typeface="Arial"/>
            </a:endParaRPr>
          </a:p>
          <a:p>
            <a:pPr algn="ctr">
              <a:lnSpc>
                <a:spcPct val="100000"/>
              </a:lnSpc>
            </a:pPr>
            <a:endParaRPr lang="ru-RU" sz="2000" b="0" strike="noStrike" spc="-1">
              <a:latin typeface="Arial"/>
            </a:endParaRPr>
          </a:p>
          <a:p>
            <a:pPr algn="ctr">
              <a:lnSpc>
                <a:spcPct val="100000"/>
              </a:lnSpc>
            </a:pPr>
            <a:r>
              <a:rPr lang="ru-RU" sz="2000" b="1" strike="noStrike" spc="-1">
                <a:solidFill>
                  <a:srgbClr val="000000"/>
                </a:solidFill>
                <a:latin typeface="Times New Roman"/>
                <a:ea typeface="DejaVu Sans"/>
              </a:rPr>
              <a:t>Уведомление </a:t>
            </a:r>
            <a:endParaRPr lang="ru-RU" sz="2000" b="0" strike="noStrike" spc="-1">
              <a:latin typeface="Arial"/>
            </a:endParaRPr>
          </a:p>
          <a:p>
            <a:pPr algn="ctr">
              <a:lnSpc>
                <a:spcPct val="100000"/>
              </a:lnSpc>
            </a:pPr>
            <a:r>
              <a:rPr lang="ru-RU" sz="2000" b="1" strike="noStrike" spc="-1">
                <a:solidFill>
                  <a:srgbClr val="000000"/>
                </a:solidFill>
                <a:latin typeface="Times New Roman"/>
                <a:ea typeface="DejaVu Sans"/>
              </a:rPr>
              <a:t>о прохождении процедуры добровольной сертификации</a:t>
            </a:r>
            <a:endParaRPr lang="ru-RU" sz="2000" b="0" strike="noStrike" spc="-1">
              <a:latin typeface="Arial"/>
            </a:endParaRPr>
          </a:p>
          <a:p>
            <a:pPr algn="ctr">
              <a:lnSpc>
                <a:spcPct val="100000"/>
              </a:lnSpc>
            </a:pPr>
            <a:endParaRPr lang="ru-RU" sz="2000" b="0" strike="noStrike" spc="-1">
              <a:latin typeface="Arial"/>
            </a:endParaRPr>
          </a:p>
          <a:p>
            <a:pPr algn="ctr">
              <a:lnSpc>
                <a:spcPct val="100000"/>
              </a:lnSpc>
            </a:pPr>
            <a:endParaRPr lang="ru-RU" sz="2000" b="0" strike="noStrike" spc="-1">
              <a:latin typeface="Arial"/>
            </a:endParaRPr>
          </a:p>
          <a:p>
            <a:pPr algn="ctr">
              <a:lnSpc>
                <a:spcPct val="100000"/>
              </a:lnSpc>
            </a:pPr>
            <a:r>
              <a:rPr lang="ru-RU" sz="2000" b="1" strike="noStrike" spc="-1">
                <a:solidFill>
                  <a:srgbClr val="000000"/>
                </a:solidFill>
                <a:latin typeface="Times New Roman"/>
                <a:ea typeface="DejaVu Sans"/>
              </a:rPr>
              <a:t> </a:t>
            </a:r>
            <a:r>
              <a:rPr lang="ru-RU" sz="2200" b="1" strike="noStrike" spc="-1">
                <a:solidFill>
                  <a:srgbClr val="000000"/>
                </a:solidFill>
                <a:latin typeface="Times New Roman"/>
                <a:ea typeface="DejaVu Sans"/>
              </a:rPr>
              <a:t> </a:t>
            </a:r>
            <a:r>
              <a:t/>
            </a:r>
            <a:br/>
            <a:endParaRPr lang="ru-RU" sz="2200" b="0" strike="noStrike" spc="-1">
              <a:latin typeface="Arial"/>
            </a:endParaRPr>
          </a:p>
          <a:p>
            <a:pPr algn="ctr">
              <a:lnSpc>
                <a:spcPct val="100000"/>
              </a:lnSpc>
            </a:pPr>
            <a:endParaRPr lang="ru-RU" sz="2200" b="0" strike="noStrike" spc="-1">
              <a:latin typeface="Arial"/>
            </a:endParaRPr>
          </a:p>
        </p:txBody>
      </p:sp>
      <p:sp>
        <p:nvSpPr>
          <p:cNvPr id="294" name="CustomShape 2"/>
          <p:cNvSpPr/>
          <p:nvPr/>
        </p:nvSpPr>
        <p:spPr>
          <a:xfrm>
            <a:off x="504000" y="1224000"/>
            <a:ext cx="8567280" cy="48952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108000" algn="just">
              <a:lnSpc>
                <a:spcPct val="100000"/>
              </a:lnSpc>
            </a:pPr>
            <a:r>
              <a:rPr lang="ru-RU" sz="1600" b="1" strike="noStrike" spc="-1">
                <a:solidFill>
                  <a:srgbClr val="000000"/>
                </a:solidFill>
                <a:latin typeface="Times New Roman"/>
                <a:ea typeface="DejaVu Sans"/>
              </a:rPr>
              <a:t>     Информация</a:t>
            </a:r>
            <a:r>
              <a:rPr lang="ru-RU" sz="1600" b="0" strike="noStrike" spc="-1">
                <a:solidFill>
                  <a:srgbClr val="000000"/>
                </a:solidFill>
                <a:latin typeface="Times New Roman"/>
                <a:ea typeface="DejaVu Sans"/>
              </a:rPr>
              <a:t> в карточке-уведомлении АИС ПФДО заполняется </a:t>
            </a:r>
            <a:r>
              <a:rPr lang="ru-RU" sz="1600" b="1" strike="noStrike" spc="-1">
                <a:solidFill>
                  <a:srgbClr val="000000"/>
                </a:solidFill>
                <a:latin typeface="Times New Roman"/>
                <a:ea typeface="DejaVu Sans"/>
              </a:rPr>
              <a:t> в точном соответствии  </a:t>
            </a:r>
            <a:r>
              <a:rPr lang="ru-RU" sz="1600" b="0" strike="noStrike" spc="-1">
                <a:solidFill>
                  <a:srgbClr val="000000"/>
                </a:solidFill>
                <a:latin typeface="Times New Roman"/>
                <a:ea typeface="DejaVu Sans"/>
              </a:rPr>
              <a:t>с</a:t>
            </a:r>
            <a:r>
              <a:rPr lang="ru-RU" sz="1600" b="1" strike="noStrike" spc="-1">
                <a:solidFill>
                  <a:srgbClr val="000000"/>
                </a:solidFill>
                <a:latin typeface="Times New Roman"/>
                <a:ea typeface="DejaVu Sans"/>
              </a:rPr>
              <a:t> </a:t>
            </a:r>
            <a:r>
              <a:rPr lang="ru-RU" sz="1600" b="0" strike="noStrike" spc="-1">
                <a:solidFill>
                  <a:srgbClr val="000000"/>
                </a:solidFill>
                <a:latin typeface="Times New Roman"/>
                <a:ea typeface="DejaVu Sans"/>
              </a:rPr>
              <a:t> дополнительной общеобразовательной программой, представленной на прохождение процедуры добровольной сертификации</a:t>
            </a:r>
            <a:endParaRPr lang="ru-RU" sz="1600" b="0" strike="noStrike" spc="-1">
              <a:latin typeface="Arial"/>
            </a:endParaRPr>
          </a:p>
          <a:p>
            <a:pPr marL="108000" algn="just">
              <a:lnSpc>
                <a:spcPct val="100000"/>
              </a:lnSpc>
            </a:pPr>
            <a:r>
              <a:rPr lang="ru-RU" sz="1600" b="0" strike="noStrike" spc="-1">
                <a:solidFill>
                  <a:srgbClr val="000000"/>
                </a:solidFill>
                <a:latin typeface="Times New Roman"/>
                <a:ea typeface="DejaVu Sans"/>
              </a:rPr>
              <a:t>    </a:t>
            </a:r>
            <a:endParaRPr lang="ru-RU" sz="1600" b="0" strike="noStrike" spc="-1">
              <a:latin typeface="Arial"/>
            </a:endParaRPr>
          </a:p>
          <a:p>
            <a:pPr marL="108000" algn="just">
              <a:lnSpc>
                <a:spcPct val="100000"/>
              </a:lnSpc>
            </a:pPr>
            <a:r>
              <a:rPr lang="ru-RU" sz="1600" b="0" strike="noStrike" spc="-1">
                <a:solidFill>
                  <a:srgbClr val="000000"/>
                </a:solidFill>
                <a:latin typeface="Times New Roman"/>
                <a:ea typeface="DejaVu Sans"/>
              </a:rPr>
              <a:t>      </a:t>
            </a:r>
            <a:r>
              <a:rPr lang="ru-RU" sz="1600" b="1" strike="noStrike" spc="-1">
                <a:solidFill>
                  <a:srgbClr val="000000"/>
                </a:solidFill>
                <a:latin typeface="Times New Roman"/>
                <a:ea typeface="DejaVu Sans"/>
              </a:rPr>
              <a:t>Уведомление</a:t>
            </a:r>
            <a:r>
              <a:rPr lang="ru-RU" sz="1600" b="0" strike="noStrike" spc="-1">
                <a:solidFill>
                  <a:srgbClr val="000000"/>
                </a:solidFill>
                <a:latin typeface="Times New Roman"/>
                <a:ea typeface="DejaVu Sans"/>
              </a:rPr>
              <a:t> содержит в себе  все  сведения, </a:t>
            </a:r>
            <a:r>
              <a:rPr lang="ru-RU" sz="1600" b="1" strike="noStrike" spc="-1">
                <a:solidFill>
                  <a:srgbClr val="000000"/>
                </a:solidFill>
                <a:latin typeface="Times New Roman"/>
                <a:ea typeface="DejaVu Sans"/>
              </a:rPr>
              <a:t>предусмотренные пунктами 5.1 — 5.17</a:t>
            </a:r>
            <a:r>
              <a:rPr lang="ru-RU" sz="1600" b="0" strike="noStrike" spc="-1">
                <a:solidFill>
                  <a:srgbClr val="000000"/>
                </a:solidFill>
                <a:latin typeface="Times New Roman"/>
                <a:ea typeface="DejaVu Sans"/>
              </a:rPr>
              <a:t> Порядка включения дополнительных общеобразовательных программ в систему ПФДО  </a:t>
            </a:r>
            <a:endParaRPr lang="ru-RU" sz="1600" b="0" strike="noStrike" spc="-1">
              <a:latin typeface="Arial"/>
            </a:endParaRPr>
          </a:p>
          <a:p>
            <a:pPr marL="108000" algn="just">
              <a:lnSpc>
                <a:spcPct val="100000"/>
              </a:lnSpc>
            </a:pPr>
            <a:endParaRPr lang="ru-RU" sz="1600" b="0" strike="noStrike" spc="-1">
              <a:latin typeface="Arial"/>
            </a:endParaRPr>
          </a:p>
          <a:p>
            <a:pPr marL="108000" algn="just">
              <a:lnSpc>
                <a:spcPct val="100000"/>
              </a:lnSpc>
            </a:pPr>
            <a:r>
              <a:rPr lang="ru-RU" sz="1600" b="0" strike="noStrike" spc="-1">
                <a:solidFill>
                  <a:srgbClr val="000000"/>
                </a:solidFill>
                <a:latin typeface="Times New Roman"/>
                <a:ea typeface="DejaVu Sans"/>
              </a:rPr>
              <a:t>       </a:t>
            </a:r>
            <a:r>
              <a:rPr lang="ru-RU" sz="1600" b="1" strike="noStrike" spc="-1">
                <a:solidFill>
                  <a:srgbClr val="000000"/>
                </a:solidFill>
                <a:latin typeface="Times New Roman"/>
                <a:ea typeface="DejaVu Sans"/>
              </a:rPr>
              <a:t>К уведомлению прикладывается</a:t>
            </a:r>
            <a:r>
              <a:rPr lang="ru-RU" sz="1600" b="0" strike="noStrike" spc="-1">
                <a:solidFill>
                  <a:srgbClr val="000000"/>
                </a:solidFill>
                <a:latin typeface="Times New Roman"/>
                <a:ea typeface="DejaVu Sans"/>
              </a:rPr>
              <a:t> соответствующая дополнительная общеобразовательная </a:t>
            </a:r>
            <a:r>
              <a:rPr lang="ru-RU" sz="1600" b="1" strike="noStrike" spc="-1">
                <a:solidFill>
                  <a:srgbClr val="000000"/>
                </a:solidFill>
                <a:latin typeface="Times New Roman"/>
                <a:ea typeface="DejaVu Sans"/>
              </a:rPr>
              <a:t>программа целиком</a:t>
            </a:r>
            <a:r>
              <a:rPr lang="ru-RU" sz="1600" b="0" strike="noStrike" spc="-1">
                <a:solidFill>
                  <a:srgbClr val="000000"/>
                </a:solidFill>
                <a:latin typeface="Times New Roman"/>
                <a:ea typeface="DejaVu Sans"/>
              </a:rPr>
              <a:t>, то есть файл, содержащий полный текст программы и скан титульного листа с грифом утверждения программы     </a:t>
            </a:r>
            <a:endParaRPr lang="ru-RU" sz="1600" b="0" strike="noStrike" spc="-1">
              <a:latin typeface="Arial"/>
            </a:endParaRPr>
          </a:p>
          <a:p>
            <a:pPr marL="108000" algn="just">
              <a:lnSpc>
                <a:spcPct val="100000"/>
              </a:lnSpc>
            </a:pPr>
            <a:endParaRPr lang="ru-RU" sz="1600" b="0" strike="noStrike" spc="-1">
              <a:latin typeface="Arial"/>
            </a:endParaRPr>
          </a:p>
          <a:p>
            <a:pPr marL="108000" algn="just">
              <a:lnSpc>
                <a:spcPct val="100000"/>
              </a:lnSpc>
            </a:pPr>
            <a:r>
              <a:rPr lang="ru-RU" sz="1600" b="0" strike="noStrike" spc="-1">
                <a:solidFill>
                  <a:srgbClr val="000000"/>
                </a:solidFill>
                <a:latin typeface="Times New Roman"/>
                <a:ea typeface="DejaVu Sans"/>
              </a:rPr>
              <a:t>     </a:t>
            </a:r>
            <a:r>
              <a:rPr lang="ru-RU" sz="1600" b="1" strike="noStrike" spc="-1">
                <a:solidFill>
                  <a:srgbClr val="000000"/>
                </a:solidFill>
                <a:latin typeface="Times New Roman"/>
                <a:ea typeface="DejaVu Sans"/>
              </a:rPr>
              <a:t>Для каждой</a:t>
            </a:r>
            <a:r>
              <a:rPr lang="ru-RU" sz="1600" b="0" strike="noStrike" spc="-1">
                <a:solidFill>
                  <a:srgbClr val="000000"/>
                </a:solidFill>
                <a:latin typeface="Times New Roman"/>
                <a:ea typeface="DejaVu Sans"/>
              </a:rPr>
              <a:t> дополнительной общеобразовательной </a:t>
            </a:r>
            <a:r>
              <a:rPr lang="ru-RU" sz="1600" b="1" strike="noStrike" spc="-1">
                <a:solidFill>
                  <a:srgbClr val="000000"/>
                </a:solidFill>
                <a:latin typeface="Times New Roman"/>
                <a:ea typeface="DejaVu Sans"/>
              </a:rPr>
              <a:t>программы</a:t>
            </a:r>
            <a:r>
              <a:rPr lang="ru-RU" sz="1600" b="0" strike="noStrike" spc="-1">
                <a:solidFill>
                  <a:srgbClr val="000000"/>
                </a:solidFill>
                <a:latin typeface="Times New Roman"/>
                <a:ea typeface="DejaVu Sans"/>
              </a:rPr>
              <a:t>, проходящей процедуру   добровольной  сертификации, </a:t>
            </a:r>
            <a:r>
              <a:rPr lang="ru-RU" sz="1600" b="1" strike="noStrike" spc="-1">
                <a:solidFill>
                  <a:srgbClr val="000000"/>
                </a:solidFill>
                <a:latin typeface="Times New Roman"/>
                <a:ea typeface="DejaVu Sans"/>
              </a:rPr>
              <a:t>подается отдельное уведомление о прохождении данной процедуры</a:t>
            </a:r>
            <a:endParaRPr lang="ru-RU" sz="1600" b="0" strike="noStrike" spc="-1">
              <a:latin typeface="Arial"/>
            </a:endParaRPr>
          </a:p>
          <a:p>
            <a:pPr marL="108000" algn="just">
              <a:lnSpc>
                <a:spcPct val="100000"/>
              </a:lnSpc>
            </a:pPr>
            <a:endParaRPr lang="ru-RU" sz="1600" b="0" strike="noStrike" spc="-1">
              <a:latin typeface="Arial"/>
            </a:endParaRPr>
          </a:p>
          <a:p>
            <a:pPr marL="108000" algn="just">
              <a:lnSpc>
                <a:spcPct val="100000"/>
              </a:lnSpc>
            </a:pPr>
            <a:r>
              <a:rPr lang="ru-RU" sz="1600" b="1" strike="noStrike" spc="-1">
                <a:solidFill>
                  <a:srgbClr val="000000"/>
                </a:solidFill>
                <a:latin typeface="Times New Roman"/>
                <a:ea typeface="DejaVu Sans"/>
              </a:rPr>
              <a:t>     Оператор ПФДО</a:t>
            </a:r>
            <a:r>
              <a:rPr lang="ru-RU" sz="1600" b="0" strike="noStrike" spc="-1">
                <a:solidFill>
                  <a:srgbClr val="000000"/>
                </a:solidFill>
                <a:latin typeface="Times New Roman"/>
                <a:ea typeface="DejaVu Sans"/>
              </a:rPr>
              <a:t> в течение 20-ти рабочих дней с момента получения уведомления </a:t>
            </a:r>
            <a:endParaRPr lang="ru-RU" sz="1600" b="0" strike="noStrike" spc="-1">
              <a:latin typeface="Arial"/>
            </a:endParaRPr>
          </a:p>
          <a:p>
            <a:pPr marL="108000" algn="just">
              <a:lnSpc>
                <a:spcPct val="100000"/>
              </a:lnSpc>
            </a:pPr>
            <a:r>
              <a:rPr lang="ru-RU" sz="1600" b="0" strike="noStrike" spc="-1">
                <a:solidFill>
                  <a:srgbClr val="000000"/>
                </a:solidFill>
                <a:latin typeface="Times New Roman"/>
                <a:ea typeface="DejaVu Sans"/>
              </a:rPr>
              <a:t>о прохождении добровольной сертификации осуществляет добровольную сертификацию дополнительной общеобразовательной программы</a:t>
            </a:r>
            <a:endParaRPr lang="ru-RU" sz="1600" b="0" strike="noStrike" spc="-1">
              <a:latin typeface="Arial"/>
            </a:endParaRPr>
          </a:p>
          <a:p>
            <a:pPr marL="108000" algn="ctr">
              <a:lnSpc>
                <a:spcPct val="100000"/>
              </a:lnSpc>
              <a:spcBef>
                <a:spcPts val="2265"/>
              </a:spcBef>
              <a:spcAft>
                <a:spcPts val="850"/>
              </a:spcAft>
            </a:pPr>
            <a:endParaRPr lang="ru-RU" sz="1600" b="0" strike="noStrike" spc="-1">
              <a:latin typeface="Arial"/>
            </a:endParaRPr>
          </a:p>
          <a:p>
            <a:pPr marL="108000" algn="ctr">
              <a:lnSpc>
                <a:spcPct val="100000"/>
              </a:lnSpc>
              <a:spcBef>
                <a:spcPts val="2265"/>
              </a:spcBef>
              <a:spcAft>
                <a:spcPts val="850"/>
              </a:spcAft>
            </a:pPr>
            <a:endParaRPr lang="ru-RU" sz="16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p:nvPr/>
        </p:nvSpPr>
        <p:spPr>
          <a:xfrm>
            <a:off x="576000" y="395640"/>
            <a:ext cx="8926920" cy="58320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4000"/>
          </a:bodyPr>
          <a:lstStyle/>
          <a:p>
            <a:pPr marL="36000" algn="just">
              <a:lnSpc>
                <a:spcPct val="100000"/>
              </a:lnSpc>
            </a:pPr>
            <a:r>
              <a:rPr lang="ru-RU" sz="1500" b="1" strike="noStrike" spc="-1">
                <a:solidFill>
                  <a:srgbClr val="000000"/>
                </a:solidFill>
                <a:latin typeface="Times New Roman"/>
                <a:ea typeface="DejaVu Sans"/>
              </a:rPr>
              <a:t>   </a:t>
            </a:r>
            <a:r>
              <a:rPr lang="ru-RU" sz="1600" b="1" strike="noStrike" spc="-1">
                <a:solidFill>
                  <a:srgbClr val="000000"/>
                </a:solidFill>
                <a:latin typeface="Times New Roman"/>
                <a:ea typeface="DejaVu Sans"/>
              </a:rPr>
              <a:t> </a:t>
            </a:r>
            <a:r>
              <a:rPr lang="ru-RU" sz="1700" b="1" strike="noStrike" spc="-1">
                <a:solidFill>
                  <a:srgbClr val="000000"/>
                </a:solidFill>
                <a:latin typeface="Times New Roman"/>
                <a:ea typeface="DejaVu Sans"/>
              </a:rPr>
              <a:t>Пункт 5. </a:t>
            </a:r>
            <a:r>
              <a:rPr lang="ru-RU" sz="1700" b="0" strike="noStrike" spc="-1">
                <a:solidFill>
                  <a:srgbClr val="000000"/>
                </a:solidFill>
                <a:latin typeface="Times New Roman"/>
                <a:ea typeface="Times New Roman"/>
              </a:rPr>
              <a:t>Для прохождения процедуры добровольной сертификации </a:t>
            </a:r>
            <a:r>
              <a:rPr lang="ru-RU" sz="1700" b="1" strike="noStrike" spc="-1">
                <a:solidFill>
                  <a:srgbClr val="000000"/>
                </a:solidFill>
                <a:latin typeface="Times New Roman"/>
                <a:ea typeface="Times New Roman"/>
              </a:rPr>
              <a:t>поставщик образовательных услуг подает</a:t>
            </a:r>
            <a:r>
              <a:rPr lang="ru-RU" sz="1700" b="0" strike="noStrike" spc="-1">
                <a:solidFill>
                  <a:srgbClr val="000000"/>
                </a:solidFill>
                <a:latin typeface="Times New Roman"/>
                <a:ea typeface="Times New Roman"/>
              </a:rPr>
              <a:t> оператору ПФДО</a:t>
            </a:r>
            <a:r>
              <a:rPr lang="ru-RU" sz="1700" b="1" strike="noStrike" spc="-1">
                <a:solidFill>
                  <a:srgbClr val="000000"/>
                </a:solidFill>
                <a:latin typeface="Times New Roman"/>
                <a:ea typeface="Times New Roman"/>
              </a:rPr>
              <a:t> уведомление </a:t>
            </a:r>
            <a:r>
              <a:rPr lang="ru-RU" sz="1700" b="0" strike="noStrike" spc="-1">
                <a:solidFill>
                  <a:srgbClr val="000000"/>
                </a:solidFill>
                <a:latin typeface="Times New Roman"/>
                <a:ea typeface="Times New Roman"/>
              </a:rPr>
              <a:t> о прохождении добровольной сертификации,  </a:t>
            </a:r>
            <a:r>
              <a:rPr lang="ru-RU" sz="1700" b="1" strike="noStrike" spc="-1">
                <a:solidFill>
                  <a:srgbClr val="000000"/>
                </a:solidFill>
                <a:latin typeface="Times New Roman"/>
                <a:ea typeface="Times New Roman"/>
              </a:rPr>
              <a:t>содержащее следующие сведения</a:t>
            </a:r>
            <a:r>
              <a:rPr lang="ru-RU" sz="1700" b="0" strike="noStrike" spc="-1">
                <a:solidFill>
                  <a:srgbClr val="000000"/>
                </a:solidFill>
                <a:latin typeface="Times New Roman"/>
                <a:ea typeface="Times New Roman"/>
              </a:rPr>
              <a:t>:</a:t>
            </a:r>
            <a:endParaRPr lang="ru-RU" sz="17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 наименование дополнительной общеобразовательной программы (и наименование каждой образовательной услуги по предоставлению дополнительного образования, реализуемой в ее рамках, в случае выделения отдельных частей дополнительной общеобразовательной программы</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5.2  направленность дополнительной общеобразовательной программы</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5.3  вид деятельности, реализуемой в рамках дополнительной общеобразовательной программы</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5.4 место реализации дополнительной общеобразовательной программы (с указанием на муниципальный район, муниципальный округ, тип местности)</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5.5  цели и задачи дополнительной общеобразовательной программы, а также ожидаемые результаты реализации</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5.6 форма обучения по дополнительной общеобразовательной программе и используемые образовательные технологии</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5.7  аннотация дополнительной общеобразовательной программы</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5.8  возрастная категория обучающихся</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5.9 категория(и) состояния здоровья обучающихся (включая указание на наличие ограниченных возможностей здоровья у обучающихся)</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5.10 период реализации дополнительной общеобразовательной программы (продолжительность реализации в месяцах всей программы и каждой ее отдельной части)</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5.11 продолжительность реализации дополнительной общеобразовательной программы в часах (всей программы и каждой ее отдельной части), в том числе в рамках групповой работы с детьми, индивидуальной работы с детьми, работы со всем объединением по дополнительной общеобразовательной программе</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5.12  сведения о квалификации педагогических работников</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5.13 число часов сопровождения детей дополнительным педагогическим работником</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5.14  ожидаемая минимальная и максимальная численность детей, обучающихся в одной группе </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5.15  нормы оснащения детей средствами обучения</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5.16  сведения о необходимости предоставления медицинской справки при зачислении  на обучение</a:t>
            </a:r>
            <a:endParaRPr lang="ru-RU" sz="1600" b="0" strike="noStrike" spc="-1">
              <a:latin typeface="Arial"/>
            </a:endParaRPr>
          </a:p>
          <a:p>
            <a:pPr marL="36000" algn="just">
              <a:lnSpc>
                <a:spcPct val="100000"/>
              </a:lnSpc>
            </a:pPr>
            <a:r>
              <a:rPr lang="ru-RU" sz="1600" b="0" strike="noStrike" spc="-1">
                <a:solidFill>
                  <a:srgbClr val="000000"/>
                </a:solidFill>
                <a:latin typeface="Times New Roman"/>
                <a:ea typeface="Times New Roman"/>
              </a:rPr>
              <a:t>5.17 сведения о документе, предоставляемом по результатам освоения дополнительной общеобразовательной программы</a:t>
            </a:r>
            <a:endParaRPr lang="ru-RU" sz="16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CustomShape 1"/>
          <p:cNvSpPr/>
          <p:nvPr/>
        </p:nvSpPr>
        <p:spPr>
          <a:xfrm>
            <a:off x="431640" y="288000"/>
            <a:ext cx="9069120" cy="6465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endParaRPr lang="ru-RU" sz="1800" b="0" strike="noStrike" spc="-1">
              <a:latin typeface="Arial"/>
            </a:endParaRPr>
          </a:p>
          <a:p>
            <a:pPr algn="ctr">
              <a:lnSpc>
                <a:spcPct val="100000"/>
              </a:lnSpc>
            </a:pPr>
            <a:endParaRPr lang="ru-RU" sz="1800" b="0" strike="noStrike" spc="-1">
              <a:latin typeface="Arial"/>
            </a:endParaRPr>
          </a:p>
        </p:txBody>
      </p:sp>
      <p:sp>
        <p:nvSpPr>
          <p:cNvPr id="297" name="CustomShape 2"/>
          <p:cNvSpPr/>
          <p:nvPr/>
        </p:nvSpPr>
        <p:spPr>
          <a:xfrm>
            <a:off x="720000" y="2570400"/>
            <a:ext cx="9069120" cy="2754360"/>
          </a:xfrm>
          <a:prstGeom prst="rect">
            <a:avLst/>
          </a:prstGeom>
          <a:noFill/>
          <a:ln>
            <a:noFill/>
          </a:ln>
        </p:spPr>
        <p:style>
          <a:lnRef idx="0">
            <a:scrgbClr r="0" g="0" b="0"/>
          </a:lnRef>
          <a:fillRef idx="0">
            <a:scrgbClr r="0" g="0" b="0"/>
          </a:fillRef>
          <a:effectRef idx="0">
            <a:scrgbClr r="0" g="0" b="0"/>
          </a:effectRef>
          <a:fontRef idx="minor"/>
        </p:style>
      </p:sp>
      <p:sp>
        <p:nvSpPr>
          <p:cNvPr id="298" name="CustomShape 3"/>
          <p:cNvSpPr/>
          <p:nvPr/>
        </p:nvSpPr>
        <p:spPr>
          <a:xfrm>
            <a:off x="431640" y="1043640"/>
            <a:ext cx="9141480" cy="554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ct val="100000"/>
              </a:lnSpc>
            </a:pPr>
            <a:r>
              <a:rPr lang="ru-RU" sz="1600" b="0" strike="noStrike" spc="-1">
                <a:solidFill>
                  <a:srgbClr val="000000"/>
                </a:solidFill>
                <a:latin typeface="Times New Roman"/>
                <a:ea typeface="DejaVu Sans"/>
              </a:rPr>
              <a:t>        </a:t>
            </a:r>
            <a:endParaRPr lang="ru-RU" sz="1600" b="0" strike="noStrike" spc="-1">
              <a:latin typeface="Arial"/>
            </a:endParaRPr>
          </a:p>
          <a:p>
            <a:pPr algn="just">
              <a:lnSpc>
                <a:spcPct val="100000"/>
              </a:lnSpc>
            </a:pPr>
            <a:r>
              <a:rPr lang="ru-RU" sz="1600" b="0" strike="noStrike" spc="-1">
                <a:solidFill>
                  <a:srgbClr val="000000"/>
                </a:solidFill>
                <a:latin typeface="Times New Roman"/>
                <a:ea typeface="Microsoft YaHei"/>
              </a:rPr>
              <a:t>    </a:t>
            </a:r>
            <a:r>
              <a:rPr lang="ru-RU" sz="1500" b="0" strike="noStrike" spc="-1">
                <a:solidFill>
                  <a:srgbClr val="000000"/>
                </a:solidFill>
                <a:latin typeface="Times New Roman"/>
                <a:ea typeface="Microsoft YaHei"/>
              </a:rPr>
              <a:t>В соответствии с </a:t>
            </a:r>
            <a:r>
              <a:rPr lang="ru-RU" sz="1500" b="1" strike="noStrike" spc="-1">
                <a:solidFill>
                  <a:srgbClr val="000000"/>
                </a:solidFill>
                <a:latin typeface="Times New Roman"/>
                <a:ea typeface="Microsoft YaHei"/>
              </a:rPr>
              <a:t>пунктом 10.1</a:t>
            </a:r>
            <a:r>
              <a:rPr lang="ru-RU" sz="1500" b="0" strike="noStrike" spc="-1">
                <a:solidFill>
                  <a:srgbClr val="000000"/>
                </a:solidFill>
                <a:latin typeface="Times New Roman"/>
                <a:ea typeface="Microsoft YaHei"/>
              </a:rPr>
              <a:t> представленная  на добровольную сертификацию  </a:t>
            </a:r>
            <a:r>
              <a:rPr lang="ru-RU" sz="1500" b="1" strike="noStrike" spc="-1">
                <a:solidFill>
                  <a:srgbClr val="000000"/>
                </a:solidFill>
                <a:latin typeface="Times New Roman"/>
                <a:ea typeface="Microsoft YaHei"/>
              </a:rPr>
              <a:t>дополнительная общеобразовательная программа должна содержать все необходимые компоненты</a:t>
            </a:r>
            <a:r>
              <a:rPr lang="ru-RU" sz="1500" b="0" strike="noStrike" spc="-1">
                <a:solidFill>
                  <a:srgbClr val="000000"/>
                </a:solidFill>
                <a:latin typeface="Times New Roman"/>
                <a:ea typeface="Microsoft YaHei"/>
              </a:rPr>
              <a:t>, предусмотренные федеральным законодательством, включая:    </a:t>
            </a:r>
            <a:endParaRPr lang="ru-RU" sz="1500" b="0" strike="noStrike" spc="-1">
              <a:latin typeface="Arial"/>
            </a:endParaRPr>
          </a:p>
          <a:p>
            <a:pPr algn="just">
              <a:lnSpc>
                <a:spcPct val="100000"/>
              </a:lnSpc>
            </a:pPr>
            <a:endParaRPr lang="ru-RU" sz="1500" b="0" strike="noStrike" spc="-1">
              <a:latin typeface="Arial"/>
            </a:endParaRPr>
          </a:p>
          <a:p>
            <a:pPr algn="just">
              <a:lnSpc>
                <a:spcPct val="100000"/>
              </a:lnSpc>
            </a:pPr>
            <a:r>
              <a:rPr lang="ru-RU" sz="1500" b="0" strike="noStrike" spc="-1">
                <a:solidFill>
                  <a:srgbClr val="000000"/>
                </a:solidFill>
                <a:latin typeface="Times New Roman"/>
                <a:ea typeface="Microsoft YaHei"/>
              </a:rPr>
              <a:t>   10.1.1 Титульный лист, содержащий указание на полное наименование поставщика образовательных услуг и дополнительной общеобразовательной программы, гриф утверждения, возраст обучающихся, срок реализации дополнительной общеобразовательной программы, ФИО и должность(и) разработчика(ов), город и год ее разработки (</a:t>
            </a:r>
            <a:r>
              <a:rPr lang="ru-RU" sz="1500" b="0" i="1" strike="noStrike" spc="-1">
                <a:solidFill>
                  <a:srgbClr val="000000"/>
                </a:solidFill>
                <a:latin typeface="Times New Roman"/>
                <a:ea typeface="Microsoft YaHei"/>
              </a:rPr>
              <a:t>все указанные на титульном листе сведения должны быть </a:t>
            </a:r>
            <a:r>
              <a:rPr lang="ru-RU" sz="1500" b="1" i="1" strike="noStrike" spc="-1">
                <a:solidFill>
                  <a:srgbClr val="000000"/>
                </a:solidFill>
                <a:latin typeface="Times New Roman"/>
                <a:ea typeface="Microsoft YaHei"/>
              </a:rPr>
              <a:t>актуальными</a:t>
            </a:r>
            <a:r>
              <a:rPr lang="ru-RU" sz="1500" b="0" i="1" strike="noStrike" spc="-1">
                <a:solidFill>
                  <a:srgbClr val="000000"/>
                </a:solidFill>
                <a:latin typeface="Times New Roman"/>
                <a:ea typeface="Microsoft YaHei"/>
              </a:rPr>
              <a:t> на момент представления дополнительной общеобразовательной программы на сертификацию) </a:t>
            </a:r>
            <a:r>
              <a:rPr lang="ru-RU" sz="1500" b="0" strike="noStrike" spc="-1">
                <a:solidFill>
                  <a:srgbClr val="000000"/>
                </a:solidFill>
                <a:latin typeface="Times New Roman"/>
                <a:ea typeface="Microsoft YaHei"/>
              </a:rPr>
              <a:t> </a:t>
            </a:r>
            <a:endParaRPr lang="ru-RU" sz="1500" b="0" strike="noStrike" spc="-1">
              <a:latin typeface="Arial"/>
            </a:endParaRPr>
          </a:p>
          <a:p>
            <a:pPr algn="just">
              <a:lnSpc>
                <a:spcPct val="100000"/>
              </a:lnSpc>
              <a:spcBef>
                <a:spcPts val="283"/>
              </a:spcBef>
              <a:spcAft>
                <a:spcPts val="283"/>
              </a:spcAft>
            </a:pPr>
            <a:r>
              <a:rPr lang="ru-RU" sz="1500" b="0" strike="noStrike" spc="-1">
                <a:solidFill>
                  <a:srgbClr val="000000"/>
                </a:solidFill>
                <a:latin typeface="Times New Roman"/>
                <a:ea typeface="Microsoft YaHei"/>
              </a:rPr>
              <a:t> 10.1.2 Пояснительную записку, содержащую указание на соответствие дополнительной общеобразовательной программы действующим нормативным правовым актам и государственным программным документам, основные идеи, на которых базируется дополнительная общеобразовательная программа, указание возраста и категории, а также индивидуальных особенностей детей (при необходимости), на которых рассчитана дополнительная общеобразовательная программа, указание объемов (совокупной продолжительности реализации дополнительной общеобразовательной программы и продолжительности реализации каждой отдельной ее части), сроков освоения дополнительной общеобразовательной программы, режима занятий</a:t>
            </a:r>
            <a:endParaRPr lang="ru-RU" sz="1500" b="0" strike="noStrike" spc="-1">
              <a:latin typeface="Arial"/>
            </a:endParaRPr>
          </a:p>
          <a:p>
            <a:pPr algn="just">
              <a:lnSpc>
                <a:spcPct val="100000"/>
              </a:lnSpc>
              <a:spcBef>
                <a:spcPts val="283"/>
              </a:spcBef>
              <a:spcAft>
                <a:spcPts val="283"/>
              </a:spcAft>
            </a:pPr>
            <a:r>
              <a:rPr lang="ru-RU" sz="1500" b="0" strike="noStrike" spc="-1">
                <a:solidFill>
                  <a:srgbClr val="000000"/>
                </a:solidFill>
                <a:latin typeface="Times New Roman"/>
                <a:ea typeface="Microsoft YaHei"/>
              </a:rPr>
              <a:t>    10.1.3 Цель и задачи дополнительной общеобразовательной программы,  в том числе в дополнительной общеобразовательной программе должно быть  представлено обоснование соответствия целей, содержания  и образовательных результатов дополнительной общеобразовательной программы региональным социально-экономическим и социокультурным потребностям и проблемам</a:t>
            </a:r>
            <a:endParaRPr lang="ru-RU" sz="1500" b="0" strike="noStrike" spc="-1">
              <a:latin typeface="Arial"/>
            </a:endParaRPr>
          </a:p>
          <a:p>
            <a:pPr algn="just">
              <a:lnSpc>
                <a:spcPct val="100000"/>
              </a:lnSpc>
              <a:spcBef>
                <a:spcPts val="283"/>
              </a:spcBef>
              <a:spcAft>
                <a:spcPts val="283"/>
              </a:spcAft>
            </a:pPr>
            <a:r>
              <a:rPr lang="ru-RU" sz="1500" b="0" strike="noStrike" spc="-1">
                <a:solidFill>
                  <a:srgbClr val="000000"/>
                </a:solidFill>
                <a:latin typeface="Times New Roman"/>
                <a:ea typeface="Microsoft YaHei"/>
              </a:rPr>
              <a:t>    </a:t>
            </a:r>
            <a:endParaRPr lang="ru-RU" sz="1500" b="0" strike="noStrike" spc="-1">
              <a:latin typeface="Arial"/>
            </a:endParaRPr>
          </a:p>
          <a:p>
            <a:pPr algn="just">
              <a:lnSpc>
                <a:spcPct val="100000"/>
              </a:lnSpc>
            </a:pPr>
            <a:r>
              <a:rPr lang="ru-RU" sz="1600" b="0" strike="noStrike" spc="-1">
                <a:solidFill>
                  <a:srgbClr val="000000"/>
                </a:solidFill>
                <a:latin typeface="Times New Roman"/>
                <a:ea typeface="Microsoft YaHei"/>
              </a:rPr>
              <a:t> </a:t>
            </a:r>
            <a:endParaRPr lang="ru-RU" sz="1600" b="0" strike="noStrike" spc="-1">
              <a:latin typeface="Arial"/>
            </a:endParaRPr>
          </a:p>
        </p:txBody>
      </p:sp>
      <p:sp>
        <p:nvSpPr>
          <p:cNvPr id="299" name="CustomShape 4"/>
          <p:cNvSpPr/>
          <p:nvPr/>
        </p:nvSpPr>
        <p:spPr>
          <a:xfrm>
            <a:off x="504000" y="301320"/>
            <a:ext cx="9071280" cy="813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ru-RU" sz="2000" b="0" strike="noStrike" spc="-1">
                <a:solidFill>
                  <a:srgbClr val="000000"/>
                </a:solidFill>
                <a:latin typeface="Arial"/>
              </a:rPr>
              <a:t>  </a:t>
            </a:r>
            <a:r>
              <a:rPr lang="ru-RU" sz="2000" b="1" strike="noStrike" spc="-1">
                <a:solidFill>
                  <a:srgbClr val="000000"/>
                </a:solidFill>
                <a:latin typeface="Times New Roman"/>
              </a:rPr>
              <a:t>Требования к  дополнительным общеобразовательным программам, представленным для прохождения добровольной сертификации</a:t>
            </a:r>
            <a:r>
              <a:rPr lang="ru-RU" sz="2000" b="1" strike="noStrike" spc="-1">
                <a:solidFill>
                  <a:srgbClr val="000000"/>
                </a:solidFill>
                <a:latin typeface="Times New Roman"/>
                <a:ea typeface="DejaVu Sans"/>
              </a:rPr>
              <a:t>  </a:t>
            </a:r>
            <a:r>
              <a:t/>
            </a:r>
            <a:br/>
            <a:endParaRPr lang="ru-RU" sz="20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CustomShape 1"/>
          <p:cNvSpPr/>
          <p:nvPr/>
        </p:nvSpPr>
        <p:spPr>
          <a:xfrm>
            <a:off x="432000" y="936000"/>
            <a:ext cx="9069480" cy="4931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ct val="100000"/>
              </a:lnSpc>
              <a:spcBef>
                <a:spcPts val="283"/>
              </a:spcBef>
              <a:spcAft>
                <a:spcPts val="283"/>
              </a:spcAft>
            </a:pPr>
            <a:r>
              <a:rPr lang="ru-RU" sz="1600" b="0" strike="noStrike" spc="-1">
                <a:solidFill>
                  <a:srgbClr val="000000"/>
                </a:solidFill>
                <a:latin typeface="Times New Roman"/>
                <a:ea typeface="DejaVu Sans"/>
              </a:rPr>
              <a:t>  </a:t>
            </a:r>
            <a:endParaRPr lang="ru-RU" sz="1600" b="0" strike="noStrike" spc="-1">
              <a:latin typeface="Arial"/>
            </a:endParaRPr>
          </a:p>
          <a:p>
            <a:pPr algn="just">
              <a:lnSpc>
                <a:spcPct val="100000"/>
              </a:lnSpc>
              <a:spcBef>
                <a:spcPts val="283"/>
              </a:spcBef>
              <a:spcAft>
                <a:spcPts val="283"/>
              </a:spcAft>
            </a:pPr>
            <a:endParaRPr lang="ru-RU" sz="1600" b="0" strike="noStrike" spc="-1">
              <a:latin typeface="Arial"/>
            </a:endParaRPr>
          </a:p>
          <a:p>
            <a:pPr algn="just">
              <a:lnSpc>
                <a:spcPct val="100000"/>
              </a:lnSpc>
              <a:spcBef>
                <a:spcPts val="283"/>
              </a:spcBef>
              <a:spcAft>
                <a:spcPts val="283"/>
              </a:spcAft>
            </a:pPr>
            <a:r>
              <a:rPr lang="ru-RU" sz="1600" b="0" strike="noStrike" spc="-1">
                <a:solidFill>
                  <a:srgbClr val="000000"/>
                </a:solidFill>
                <a:latin typeface="Times New Roman"/>
                <a:ea typeface="DejaVu Sans"/>
              </a:rPr>
              <a:t>  </a:t>
            </a:r>
            <a:r>
              <a:rPr lang="ru-RU" sz="1500" b="0" strike="noStrike" spc="-1">
                <a:solidFill>
                  <a:srgbClr val="000000"/>
                </a:solidFill>
                <a:latin typeface="Times New Roman"/>
                <a:ea typeface="Microsoft YaHei"/>
              </a:rPr>
              <a:t>10.1.4  Содержание дополнительной общеобразовательной программы. При наличии тематических модулей по каждому модулю должны быть указаны: образовательная задача модуля, которая будет поставлена перед учащимися; учебные задачи (подзадачи) модуля, которые будут поставлены перед учащимися; предполагаемые тематические рабочие группы учащихся и форматы их работы; тематическая программа модуля, которая должна обеспечивать интегративность, преемственность содержания дополнительной общеобразовательной программы, </a:t>
            </a:r>
            <a:r>
              <a:rPr lang="ru-RU" sz="1500" b="1" strike="noStrike" spc="-1">
                <a:solidFill>
                  <a:srgbClr val="000000"/>
                </a:solidFill>
                <a:latin typeface="Times New Roman"/>
                <a:ea typeface="Microsoft YaHei"/>
              </a:rPr>
              <a:t>ее уровневость (ознакомительный, базовый, продвинутый)</a:t>
            </a:r>
            <a:endParaRPr lang="ru-RU" sz="1500" b="0" strike="noStrike" spc="-1">
              <a:latin typeface="Arial"/>
            </a:endParaRPr>
          </a:p>
          <a:p>
            <a:pPr algn="just">
              <a:lnSpc>
                <a:spcPct val="100000"/>
              </a:lnSpc>
              <a:spcBef>
                <a:spcPts val="283"/>
              </a:spcBef>
              <a:spcAft>
                <a:spcPts val="283"/>
              </a:spcAft>
            </a:pPr>
            <a:r>
              <a:rPr lang="ru-RU" sz="1500" b="0" strike="noStrike" spc="-1">
                <a:solidFill>
                  <a:srgbClr val="000000"/>
                </a:solidFill>
                <a:latin typeface="Times New Roman"/>
                <a:ea typeface="Microsoft YaHei"/>
              </a:rPr>
              <a:t>    10.1.5 Планируемые результаты освоения дополнительной общеобразовательной программы</a:t>
            </a:r>
            <a:endParaRPr lang="ru-RU" sz="1500" b="0" strike="noStrike" spc="-1">
              <a:latin typeface="Arial"/>
            </a:endParaRPr>
          </a:p>
          <a:p>
            <a:pPr algn="just">
              <a:lnSpc>
                <a:spcPct val="100000"/>
              </a:lnSpc>
              <a:spcBef>
                <a:spcPts val="567"/>
              </a:spcBef>
              <a:spcAft>
                <a:spcPts val="567"/>
              </a:spcAft>
            </a:pPr>
            <a:r>
              <a:rPr lang="ru-RU" sz="1600" b="0" strike="noStrike" spc="-1">
                <a:solidFill>
                  <a:srgbClr val="000000"/>
                </a:solidFill>
                <a:latin typeface="Times New Roman"/>
                <a:ea typeface="DejaVu Sans"/>
              </a:rPr>
              <a:t>  </a:t>
            </a:r>
            <a:r>
              <a:rPr lang="ru-RU" sz="1500" b="0" strike="noStrike" spc="-1">
                <a:solidFill>
                  <a:srgbClr val="000000"/>
                </a:solidFill>
                <a:latin typeface="Times New Roman"/>
                <a:ea typeface="DejaVu Sans"/>
              </a:rPr>
              <a:t>10.1.6 Оценочные материалы, формирующие систему оценивания (оценочные материалы — это пакет диагностических методик, позволяющих определить достижение учащимися планируемых результатов, материалы тесно связаны с ожидаемыми результатами освоения программы)</a:t>
            </a:r>
            <a:endParaRPr lang="ru-RU" sz="1500" b="0" strike="noStrike" spc="-1">
              <a:latin typeface="Arial"/>
            </a:endParaRPr>
          </a:p>
          <a:p>
            <a:pPr algn="just">
              <a:lnSpc>
                <a:spcPct val="100000"/>
              </a:lnSpc>
              <a:spcBef>
                <a:spcPts val="567"/>
              </a:spcBef>
              <a:spcAft>
                <a:spcPts val="567"/>
              </a:spcAft>
            </a:pPr>
            <a:r>
              <a:rPr lang="ru-RU" sz="1500" b="0" strike="noStrike" spc="-1">
                <a:solidFill>
                  <a:srgbClr val="000000"/>
                </a:solidFill>
                <a:latin typeface="Times New Roman"/>
                <a:ea typeface="DejaVu Sans"/>
              </a:rPr>
              <a:t>  10.1.7 Образовательные и учебные форматы (используемые в дополнительной общеобразовательной программе формы, методы, приемы и педагогические технологии)</a:t>
            </a:r>
            <a:endParaRPr lang="ru-RU" sz="1500" b="0" strike="noStrike" spc="-1">
              <a:latin typeface="Arial"/>
            </a:endParaRPr>
          </a:p>
          <a:p>
            <a:pPr algn="just">
              <a:lnSpc>
                <a:spcPct val="100000"/>
              </a:lnSpc>
              <a:spcBef>
                <a:spcPts val="567"/>
              </a:spcBef>
              <a:spcAft>
                <a:spcPts val="567"/>
              </a:spcAft>
            </a:pPr>
            <a:r>
              <a:rPr lang="ru-RU" sz="1500" b="0" strike="noStrike" spc="-1">
                <a:solidFill>
                  <a:srgbClr val="000000"/>
                </a:solidFill>
                <a:latin typeface="Times New Roman"/>
                <a:ea typeface="DejaVu Sans"/>
              </a:rPr>
              <a:t> 10.1.8 Материально-техническое обеспечение дополнительной общеобразовательной программы (техническая и материальная платформа дополнительной общеобразовательной программы</a:t>
            </a:r>
            <a:endParaRPr lang="ru-RU" sz="1500" b="0" strike="noStrike" spc="-1">
              <a:latin typeface="Arial"/>
            </a:endParaRPr>
          </a:p>
          <a:p>
            <a:pPr algn="just">
              <a:lnSpc>
                <a:spcPct val="100000"/>
              </a:lnSpc>
              <a:spcBef>
                <a:spcPts val="567"/>
              </a:spcBef>
              <a:spcAft>
                <a:spcPts val="567"/>
              </a:spcAft>
            </a:pPr>
            <a:r>
              <a:rPr lang="ru-RU" sz="1500" b="0" strike="noStrike" spc="-1">
                <a:solidFill>
                  <a:srgbClr val="000000"/>
                </a:solidFill>
                <a:latin typeface="Times New Roman"/>
                <a:ea typeface="DejaVu Sans"/>
              </a:rPr>
              <a:t> 10.1.9 Перечень информационно-методических материалов, литературы, необходимых педагогу  и учащимся для успешной реализации дополнительной общеобразовательной программы, оформленный в соответствии  с требованиями к библиографическим ссылкам ГОСТ</a:t>
            </a:r>
            <a:r>
              <a:rPr lang="ru-RU" sz="1600" b="0" strike="noStrike" spc="-1">
                <a:solidFill>
                  <a:srgbClr val="000000"/>
                </a:solidFill>
                <a:latin typeface="Times New Roman"/>
                <a:ea typeface="DejaVu Sans"/>
              </a:rPr>
              <a:t> </a:t>
            </a:r>
            <a:r>
              <a:rPr lang="ru-RU" sz="1500" b="0" strike="noStrike" spc="-1">
                <a:solidFill>
                  <a:srgbClr val="000000"/>
                </a:solidFill>
                <a:latin typeface="Times New Roman"/>
                <a:ea typeface="DejaVu Sans"/>
              </a:rPr>
              <a:t>Р 7.0.5-2008 (список литературы)</a:t>
            </a:r>
            <a:endParaRPr lang="ru-RU" sz="1500" b="0" strike="noStrike" spc="-1">
              <a:latin typeface="Arial"/>
            </a:endParaRPr>
          </a:p>
          <a:p>
            <a:pPr algn="just">
              <a:lnSpc>
                <a:spcPct val="100000"/>
              </a:lnSpc>
            </a:pPr>
            <a:r>
              <a:rPr lang="ru-RU" sz="1500" b="0" strike="noStrike" spc="-1">
                <a:solidFill>
                  <a:srgbClr val="000000"/>
                </a:solidFill>
                <a:latin typeface="Times New Roman"/>
                <a:ea typeface="Microsoft YaHei"/>
              </a:rPr>
              <a:t>  </a:t>
            </a:r>
            <a:endParaRPr lang="ru-RU" sz="1500" b="0" strike="noStrike" spc="-1">
              <a:latin typeface="Arial"/>
            </a:endParaRPr>
          </a:p>
        </p:txBody>
      </p:sp>
      <p:sp>
        <p:nvSpPr>
          <p:cNvPr id="301" name="CustomShape 2"/>
          <p:cNvSpPr/>
          <p:nvPr/>
        </p:nvSpPr>
        <p:spPr>
          <a:xfrm>
            <a:off x="864000" y="338760"/>
            <a:ext cx="8351280" cy="59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ru-RU" sz="1600" b="1" strike="noStrike" spc="-1">
                <a:solidFill>
                  <a:srgbClr val="000000"/>
                </a:solidFill>
                <a:latin typeface="Times New Roman"/>
                <a:ea typeface="DejaVu Sans"/>
              </a:rPr>
              <a:t>Пункт 10 Порядка включения дополнительных общеобразовательных программ </a:t>
            </a:r>
            <a:endParaRPr lang="ru-RU" sz="1600" b="0" strike="noStrike" spc="-1">
              <a:latin typeface="Arial"/>
            </a:endParaRPr>
          </a:p>
          <a:p>
            <a:pPr algn="ctr">
              <a:lnSpc>
                <a:spcPct val="100000"/>
              </a:lnSpc>
            </a:pPr>
            <a:r>
              <a:rPr lang="ru-RU" sz="1600" b="1" strike="noStrike" spc="-1">
                <a:solidFill>
                  <a:srgbClr val="000000"/>
                </a:solidFill>
                <a:latin typeface="Times New Roman"/>
                <a:ea typeface="DejaVu Sans"/>
              </a:rPr>
              <a:t>в систему ПФДО</a:t>
            </a:r>
            <a:r>
              <a:rPr lang="ru-RU" sz="1500" b="1" strike="noStrike" spc="-1">
                <a:solidFill>
                  <a:srgbClr val="000000"/>
                </a:solidFill>
                <a:latin typeface="Times New Roman"/>
                <a:ea typeface="DejaVu Sans"/>
              </a:rPr>
              <a:t>  </a:t>
            </a:r>
            <a:endParaRPr lang="ru-RU" sz="15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1368</TotalTime>
  <Words>2201</Words>
  <Application>Microsoft Office PowerPoint</Application>
  <PresentationFormat>Произвольный</PresentationFormat>
  <Paragraphs>139</Paragraphs>
  <Slides>14</Slides>
  <Notes>0</Notes>
  <HiddenSlides>0</HiddenSlides>
  <MMClips>0</MMClips>
  <ScaleCrop>false</ScaleCrop>
  <HeadingPairs>
    <vt:vector size="4" baseType="variant">
      <vt:variant>
        <vt:lpstr>Тема</vt:lpstr>
      </vt:variant>
      <vt:variant>
        <vt:i4>7</vt:i4>
      </vt:variant>
      <vt:variant>
        <vt:lpstr>Заголовки слайдов</vt:lpstr>
      </vt:variant>
      <vt:variant>
        <vt:i4>14</vt:i4>
      </vt:variant>
    </vt:vector>
  </HeadingPairs>
  <TitlesOfParts>
    <vt:vector size="21" baseType="lpstr">
      <vt:lpstr>Office Theme</vt:lpstr>
      <vt:lpstr>Office Theme</vt:lpstr>
      <vt:lpstr>Office Theme</vt:lpstr>
      <vt:lpstr>Office Theme</vt:lpstr>
      <vt:lpstr>Office Theme</vt:lpstr>
      <vt:lpstr>Office Theme</vt: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Curve</dc:title>
  <dc:creator>ЕлизароваЛА</dc:creator>
  <cp:lastModifiedBy>ЕлизароваЛА</cp:lastModifiedBy>
  <cp:revision>224</cp:revision>
  <cp:lastPrinted>2021-02-01T10:22:58Z</cp:lastPrinted>
  <dcterms:created xsi:type="dcterms:W3CDTF">2021-01-24T13:56:07Z</dcterms:created>
  <dcterms:modified xsi:type="dcterms:W3CDTF">2021-02-01T11:33:55Z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14</vt:i4>
  </property>
</Properties>
</file>